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7" r:id="rId2"/>
    <p:sldId id="292" r:id="rId3"/>
    <p:sldId id="293" r:id="rId4"/>
    <p:sldId id="294" r:id="rId5"/>
    <p:sldId id="262" r:id="rId6"/>
    <p:sldId id="289" r:id="rId7"/>
    <p:sldId id="290" r:id="rId8"/>
    <p:sldId id="295" r:id="rId9"/>
    <p:sldId id="296" r:id="rId10"/>
    <p:sldId id="298" r:id="rId11"/>
    <p:sldId id="299" r:id="rId12"/>
    <p:sldId id="291" r:id="rId13"/>
    <p:sldId id="297" r:id="rId14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8CD9E"/>
    <a:srgbClr val="F3A653"/>
    <a:srgbClr val="AE6717"/>
    <a:srgbClr val="F7D2D3"/>
    <a:srgbClr val="DCBDFF"/>
    <a:srgbClr val="B571FF"/>
    <a:srgbClr val="7300F0"/>
    <a:srgbClr val="CFB7FF"/>
    <a:srgbClr val="FEAB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28" autoAdjust="0"/>
    <p:restoredTop sz="80660" autoAdjust="0"/>
  </p:normalViewPr>
  <p:slideViewPr>
    <p:cSldViewPr>
      <p:cViewPr varScale="1">
        <p:scale>
          <a:sx n="62" d="100"/>
          <a:sy n="62" d="100"/>
        </p:scale>
        <p:origin x="1728" y="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jpe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jpeg>
</file>

<file path=ppt/media/image43.png>
</file>

<file path=ppt/media/image44.jpeg>
</file>

<file path=ppt/media/image4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92957B-A009-40E9-B708-B1FA43421182}" type="datetimeFigureOut">
              <a:rPr lang="ko-KR" altLang="en-US" smtClean="0"/>
              <a:t>2023-05-09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E29E7-0BB1-44C6-B79D-E74646E1086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869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75070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5046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27316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7587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우선 발표중인 내용은 발표 목차인 상단바에 강조표시 되어 있는 부분을 확인해 주시면 감사하겠습니다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2567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우선 발표중인 내용은 발표 목차인 상단바에 강조표시 되어 있는 부분을 확인해 주시면 감사하겠습니다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1283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우선 발표중인 내용은 발표 목차인 상단바에 강조표시 되어 있는 부분을 확인해 주시면 감사하겠습니다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2953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0737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모터 </a:t>
            </a:r>
            <a:r>
              <a:rPr lang="en-US" altLang="ko-KR" dirty="0"/>
              <a:t>7</a:t>
            </a:r>
            <a:r>
              <a:rPr lang="ko-KR" altLang="en-US" dirty="0"/>
              <a:t>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9275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68889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9292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E29E7-0BB1-44C6-B79D-E74646E10866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2328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5/9/2023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2.jpeg"/><Relationship Id="rId5" Type="http://schemas.openxmlformats.org/officeDocument/2006/relationships/image" Target="../media/image41.jpeg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25.png"/><Relationship Id="rId5" Type="http://schemas.openxmlformats.org/officeDocument/2006/relationships/image" Target="../media/image20.png"/><Relationship Id="rId10" Type="http://schemas.openxmlformats.org/officeDocument/2006/relationships/image" Target="../media/image24.png"/><Relationship Id="rId4" Type="http://schemas.openxmlformats.org/officeDocument/2006/relationships/image" Target="../media/image19.pn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11" Type="http://schemas.openxmlformats.org/officeDocument/2006/relationships/image" Target="../media/image35.svg"/><Relationship Id="rId5" Type="http://schemas.openxmlformats.org/officeDocument/2006/relationships/image" Target="../media/image29.sv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26106" y="196624"/>
            <a:ext cx="18322442" cy="10287000"/>
            <a:chOff x="0" y="1"/>
            <a:chExt cx="18322442" cy="1028700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 rotWithShape="1">
            <a:blip r:embed="rId3" cstate="print"/>
            <a:srcRect l="21827" t="19233" r="23145" b="21946"/>
            <a:stretch/>
          </p:blipFill>
          <p:spPr>
            <a:xfrm>
              <a:off x="0" y="1"/>
              <a:ext cx="18322442" cy="10287000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18589" y="770740"/>
              <a:ext cx="16648537" cy="8744234"/>
            </a:xfrm>
            <a:prstGeom prst="rect">
              <a:avLst/>
            </a:prstGeom>
          </p:spPr>
        </p:pic>
      </p:grpSp>
      <p:pic>
        <p:nvPicPr>
          <p:cNvPr id="10" name="Object 9"/>
          <p:cNvPicPr>
            <a:picLocks noChangeAspect="1"/>
          </p:cNvPicPr>
          <p:nvPr/>
        </p:nvPicPr>
        <p:blipFill rotWithShape="1">
          <a:blip r:embed="rId5" cstate="print"/>
          <a:srcRect l="22455" r="22621"/>
          <a:stretch/>
        </p:blipFill>
        <p:spPr>
          <a:xfrm>
            <a:off x="-1" y="8205835"/>
            <a:ext cx="18288001" cy="211061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DBACB86F-CEEF-A8AF-C546-9C4FBEE87B76}"/>
              </a:ext>
            </a:extLst>
          </p:cNvPr>
          <p:cNvSpPr/>
          <p:nvPr/>
        </p:nvSpPr>
        <p:spPr>
          <a:xfrm>
            <a:off x="840310" y="8704073"/>
            <a:ext cx="16650000" cy="1054800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7CCCBC-7313-C12A-0437-6DB57F9733A5}"/>
              </a:ext>
            </a:extLst>
          </p:cNvPr>
          <p:cNvSpPr txBox="1"/>
          <p:nvPr/>
        </p:nvSpPr>
        <p:spPr>
          <a:xfrm>
            <a:off x="1482229" y="9042891"/>
            <a:ext cx="1025257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2023</a:t>
            </a:r>
            <a:r>
              <a:rPr lang="ko-KR" altLang="en-US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년 </a:t>
            </a:r>
            <a:r>
              <a:rPr lang="en-US" altLang="ko-KR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월 </a:t>
            </a:r>
            <a:r>
              <a:rPr lang="en-US" altLang="ko-KR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 </a:t>
            </a:r>
            <a:r>
              <a:rPr lang="en-US" altLang="ko-KR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| 12</a:t>
            </a:r>
            <a:r>
              <a:rPr lang="ko-KR" altLang="en-US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조 </a:t>
            </a:r>
            <a:r>
              <a:rPr lang="en-US" altLang="ko-KR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| </a:t>
            </a:r>
            <a:r>
              <a:rPr lang="ko-KR" altLang="en-US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발표자</a:t>
            </a:r>
            <a:r>
              <a:rPr lang="en-US" altLang="ko-KR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[182526] </a:t>
            </a:r>
            <a:r>
              <a:rPr lang="ko-KR" altLang="en-US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황승현</a:t>
            </a:r>
            <a:r>
              <a:rPr lang="en-US" altLang="ko-KR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[205175] </a:t>
            </a:r>
            <a:r>
              <a:rPr lang="ko-KR" altLang="en-US" sz="2250" b="1" spc="-3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박지영</a:t>
            </a:r>
            <a:endParaRPr lang="en-US" altLang="ko-KR" sz="2250" b="1" spc="-3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0727327-DB95-4594-9ECD-EDC0BD20ED57}"/>
              </a:ext>
            </a:extLst>
          </p:cNvPr>
          <p:cNvGrpSpPr/>
          <p:nvPr/>
        </p:nvGrpSpPr>
        <p:grpSpPr>
          <a:xfrm>
            <a:off x="1752600" y="3047845"/>
            <a:ext cx="9067800" cy="4507627"/>
            <a:chOff x="-5523837" y="3357789"/>
            <a:chExt cx="8069692" cy="401146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F814A1A-38FD-3438-12B4-1E3B82B677E0}"/>
                </a:ext>
              </a:extLst>
            </p:cNvPr>
            <p:cNvSpPr txBox="1"/>
            <p:nvPr/>
          </p:nvSpPr>
          <p:spPr>
            <a:xfrm>
              <a:off x="-5523837" y="3357789"/>
              <a:ext cx="8069692" cy="19720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spc="-300" dirty="0"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rPr>
                <a:t>승강기 연동 </a:t>
              </a:r>
              <a:endParaRPr lang="en-US" altLang="ko-KR" sz="13800" spc="-3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8DAC231-C134-9D5C-C557-850D2107A568}"/>
                </a:ext>
              </a:extLst>
            </p:cNvPr>
            <p:cNvSpPr txBox="1"/>
            <p:nvPr/>
          </p:nvSpPr>
          <p:spPr>
            <a:xfrm>
              <a:off x="-5523837" y="5397180"/>
              <a:ext cx="7434727" cy="19720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0" lang="ko-KR" altLang="en-US" sz="138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+mn-cs"/>
                </a:rPr>
                <a:t>배달 로봇</a:t>
              </a:r>
              <a:endParaRPr lang="ko-KR" altLang="en-US" sz="13800" spc="-300" dirty="0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A28AFB8C-2334-48BE-0ECD-7C2DEA0DFF66}"/>
              </a:ext>
            </a:extLst>
          </p:cNvPr>
          <p:cNvGrpSpPr/>
          <p:nvPr/>
        </p:nvGrpSpPr>
        <p:grpSpPr>
          <a:xfrm>
            <a:off x="9863806" y="130367"/>
            <a:ext cx="8610600" cy="10266937"/>
            <a:chOff x="7772400" y="2075944"/>
            <a:chExt cx="5813948" cy="7453586"/>
          </a:xfrm>
        </p:grpSpPr>
        <p:pic>
          <p:nvPicPr>
            <p:cNvPr id="5" name="Picture 6" descr="ROBOTIS OpenManipulator-X (RM-X52-TNM), 1.587,95 €">
              <a:extLst>
                <a:ext uri="{FF2B5EF4-FFF2-40B4-BE49-F238E27FC236}">
                  <a16:creationId xmlns:a16="http://schemas.microsoft.com/office/drawing/2014/main" id="{5617DBBE-6062-16AA-573F-BFADFDB16F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72400" y="2075944"/>
              <a:ext cx="5813948" cy="7415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Smarti Pi Touch Case for the Official Raspberry Pi Display | Samm Market">
              <a:extLst>
                <a:ext uri="{FF2B5EF4-FFF2-40B4-BE49-F238E27FC236}">
                  <a16:creationId xmlns:a16="http://schemas.microsoft.com/office/drawing/2014/main" id="{6A985F26-C58D-5BED-6561-3F71EC775C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866"/>
            <a:stretch/>
          </p:blipFill>
          <p:spPr bwMode="auto">
            <a:xfrm flipH="1">
              <a:off x="7859459" y="4843231"/>
              <a:ext cx="3989641" cy="4686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CEFBF6B-5583-D85D-0AF7-E26CA5DEF7E7}"/>
              </a:ext>
            </a:extLst>
          </p:cNvPr>
          <p:cNvSpPr txBox="1"/>
          <p:nvPr/>
        </p:nvSpPr>
        <p:spPr>
          <a:xfrm>
            <a:off x="1905000" y="1905270"/>
            <a:ext cx="533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3600" spc="-300" dirty="0" err="1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캡스톤디자인</a:t>
            </a:r>
            <a:r>
              <a:rPr lang="en-US" altLang="ko-KR" sz="3600" spc="-3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2 </a:t>
            </a:r>
            <a:r>
              <a:rPr lang="ko-KR" altLang="en-US" sz="3600" spc="-3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중간발표</a:t>
            </a:r>
            <a:endParaRPr lang="en-US" altLang="ko-KR" sz="3600" spc="-3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1204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77652E4C-1F47-8E04-7AF5-407F53001FE0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A0C044F-30BB-F188-48FB-1A1B402A988A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87FAF2-1869-FF32-D351-FA4A8A8DD9FA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5C53ECB6-AA07-F9DF-4B95-F9D0721E69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29F6FCC-2A64-32A9-A1F9-23965C8CBFAB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2584994-55F1-D180-7904-5E543E8CB4EF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68922B57-CABB-88DD-C8B4-6169005F60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2539EC4-C427-318E-49D0-5AAAAC12D58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F7B9C2E-E5A2-5313-BDE1-0DFC8EABB8E5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6FDEBA6-6ED3-E4EC-DB49-05F342DBE3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B0D1969-0713-86A9-19BF-0F337827B79E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AB10EE-810B-5470-5A4F-5B91C53D94EA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EDC1DB2D-C784-1328-6718-64435FFD21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F74E51-0E9C-0D56-DEA6-764FD31DE958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결과 </a:t>
            </a:r>
            <a:r>
              <a:rPr lang="en-US" altLang="ko-KR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/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시뮬레이션 결과 </a:t>
            </a:r>
            <a:r>
              <a:rPr lang="en-US" altLang="ko-KR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상세</a:t>
            </a:r>
            <a:r>
              <a:rPr lang="en-US" altLang="ko-KR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)</a:t>
            </a:r>
          </a:p>
        </p:txBody>
      </p:sp>
      <p:sp>
        <p:nvSpPr>
          <p:cNvPr id="125" name="액자 124">
            <a:extLst>
              <a:ext uri="{FF2B5EF4-FFF2-40B4-BE49-F238E27FC236}">
                <a16:creationId xmlns:a16="http://schemas.microsoft.com/office/drawing/2014/main" id="{CF597733-692B-9E7D-017D-676052E7B4D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F0EF868-EB02-C191-4268-095250112EA5}"/>
              </a:ext>
            </a:extLst>
          </p:cNvPr>
          <p:cNvGrpSpPr/>
          <p:nvPr/>
        </p:nvGrpSpPr>
        <p:grpSpPr>
          <a:xfrm>
            <a:off x="1794678" y="3931243"/>
            <a:ext cx="9406722" cy="2198693"/>
            <a:chOff x="1794678" y="3931243"/>
            <a:chExt cx="9406722" cy="219869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21585A-381E-C231-5D54-7CECB9F114D4}"/>
                </a:ext>
              </a:extLst>
            </p:cNvPr>
            <p:cNvSpPr txBox="1"/>
            <p:nvPr/>
          </p:nvSpPr>
          <p:spPr>
            <a:xfrm>
              <a:off x="1852380" y="3931243"/>
              <a:ext cx="68582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[</a:t>
              </a:r>
              <a:r>
                <a:rPr lang="ko-KR" altLang="en-US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로봇 초기값 설정 시나리오</a:t>
              </a:r>
              <a:r>
                <a:rPr lang="en-US" altLang="ko-KR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]</a:t>
              </a:r>
              <a:endParaRPr lang="ko-KR" altLang="en-US" sz="2400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8" name="TextBox 6">
              <a:extLst>
                <a:ext uri="{FF2B5EF4-FFF2-40B4-BE49-F238E27FC236}">
                  <a16:creationId xmlns:a16="http://schemas.microsoft.com/office/drawing/2014/main" id="{69E2C51C-D9C6-CF57-2666-6C155E640B64}"/>
                </a:ext>
              </a:extLst>
            </p:cNvPr>
            <p:cNvSpPr txBox="1"/>
            <p:nvPr/>
          </p:nvSpPr>
          <p:spPr>
            <a:xfrm>
              <a:off x="1794678" y="4601376"/>
              <a:ext cx="9406722" cy="15285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1.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 택배기사는 배송 물품을 로봇 위 지정 위치인 ① ② ③ ④ 에 올려놓는다</a:t>
              </a: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.</a:t>
              </a: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2.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 배송 물품이 올라간 각각의 자리마다 터치패널에 배달 호수를 입력한다</a:t>
              </a: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.</a:t>
              </a: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3.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 동작 버튼 터치 시 로봇은 할당된 호수로 배달 동작을 실행한다</a:t>
              </a: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.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C2988F3-ECB8-74A6-BA3C-4DAA35D5A9DE}"/>
              </a:ext>
            </a:extLst>
          </p:cNvPr>
          <p:cNvGrpSpPr/>
          <p:nvPr/>
        </p:nvGrpSpPr>
        <p:grpSpPr>
          <a:xfrm>
            <a:off x="12421325" y="7050183"/>
            <a:ext cx="3253374" cy="2741047"/>
            <a:chOff x="10896599" y="5693058"/>
            <a:chExt cx="5181601" cy="4365625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7D31DCA7-2F0C-619B-DC1B-A2DF2A923424}"/>
                </a:ext>
              </a:extLst>
            </p:cNvPr>
            <p:cNvGrpSpPr/>
            <p:nvPr/>
          </p:nvGrpSpPr>
          <p:grpSpPr>
            <a:xfrm>
              <a:off x="10896599" y="5693058"/>
              <a:ext cx="5181601" cy="4365625"/>
              <a:chOff x="10896599" y="5693058"/>
              <a:chExt cx="5181601" cy="4365625"/>
            </a:xfrm>
          </p:grpSpPr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A3EEBAEF-7CE9-020B-34F1-011B311F1BE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000" t="3160" r="4250" b="4440"/>
              <a:stretch>
                <a:fillRect/>
              </a:stretch>
            </p:blipFill>
            <p:spPr>
              <a:xfrm>
                <a:off x="10896599" y="5693058"/>
                <a:ext cx="2971800" cy="4365625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651173" h="4366770">
                    <a:moveTo>
                      <a:pt x="15874" y="651046"/>
                    </a:moveTo>
                    <a:lnTo>
                      <a:pt x="1222396" y="0"/>
                    </a:lnTo>
                    <a:lnTo>
                      <a:pt x="2651173" y="698684"/>
                    </a:lnTo>
                    <a:lnTo>
                      <a:pt x="2603547" y="3731603"/>
                    </a:lnTo>
                    <a:lnTo>
                      <a:pt x="1158895" y="4366770"/>
                    </a:lnTo>
                    <a:lnTo>
                      <a:pt x="0" y="3715724"/>
                    </a:lnTo>
                    <a:lnTo>
                      <a:pt x="15874" y="651046"/>
                    </a:lnTo>
                    <a:close/>
                  </a:path>
                </a:pathLst>
              </a:custGeom>
            </p:spPr>
          </p:pic>
          <p:pic>
            <p:nvPicPr>
              <p:cNvPr id="21" name="Picture 6" descr="ROBOTIS OpenManipulator-X (RM-X52-TNM), 1.587,95 €">
                <a:extLst>
                  <a:ext uri="{FF2B5EF4-FFF2-40B4-BE49-F238E27FC236}">
                    <a16:creationId xmlns:a16="http://schemas.microsoft.com/office/drawing/2014/main" id="{4E79F569-4765-FF88-AA97-7A2B3F881CB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/>
              <a:srcRect/>
              <a:stretch>
                <a:fillRect/>
              </a:stretch>
            </p:blipFill>
            <p:spPr>
              <a:xfrm>
                <a:off x="11658599" y="8153684"/>
                <a:ext cx="1343993" cy="1714215"/>
              </a:xfrm>
              <a:prstGeom prst="rect">
                <a:avLst/>
              </a:prstGeom>
              <a:noFill/>
            </p:spPr>
          </p:pic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98FA1D41-9ACB-EF30-015D-0DEF3812317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0310" t="25930" r="67710" b="14810"/>
              <a:stretch>
                <a:fillRect/>
              </a:stretch>
            </p:blipFill>
            <p:spPr>
              <a:xfrm>
                <a:off x="15011400" y="5908813"/>
                <a:ext cx="1066800" cy="2968487"/>
              </a:xfrm>
              <a:prstGeom prst="rect">
                <a:avLst/>
              </a:prstGeom>
            </p:spPr>
          </p:pic>
          <p:sp>
            <p:nvSpPr>
              <p:cNvPr id="23" name="순서도: 연결자 22">
                <a:extLst>
                  <a:ext uri="{FF2B5EF4-FFF2-40B4-BE49-F238E27FC236}">
                    <a16:creationId xmlns:a16="http://schemas.microsoft.com/office/drawing/2014/main" id="{51EF2A98-286E-3FA9-E539-160091F84EEE}"/>
                  </a:ext>
                </a:extLst>
              </p:cNvPr>
              <p:cNvSpPr/>
              <p:nvPr/>
            </p:nvSpPr>
            <p:spPr>
              <a:xfrm>
                <a:off x="15544800" y="7270770"/>
                <a:ext cx="381001" cy="397095"/>
              </a:xfrm>
              <a:prstGeom prst="flowChartConnector">
                <a:avLst/>
              </a:prstGeom>
              <a:noFill/>
              <a:ln w="762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55947A4A-472D-11DA-8A52-CA10B94318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437707" y="6833483"/>
              <a:ext cx="2573693" cy="635835"/>
            </a:xfrm>
            <a:prstGeom prst="straightConnector1">
              <a:avLst/>
            </a:prstGeom>
            <a:ln w="76200">
              <a:solidFill>
                <a:schemeClr val="accent1">
                  <a:shade val="95000"/>
                  <a:satMod val="105000"/>
                </a:schemeClr>
              </a:solidFill>
              <a:prstDash val="soli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순서도: 대체 처리 17">
              <a:extLst>
                <a:ext uri="{FF2B5EF4-FFF2-40B4-BE49-F238E27FC236}">
                  <a16:creationId xmlns:a16="http://schemas.microsoft.com/office/drawing/2014/main" id="{2389802B-158B-BB1C-06C1-C1EF7E25B28A}"/>
                </a:ext>
              </a:extLst>
            </p:cNvPr>
            <p:cNvSpPr/>
            <p:nvPr/>
          </p:nvSpPr>
          <p:spPr>
            <a:xfrm>
              <a:off x="12132905" y="7146818"/>
              <a:ext cx="304802" cy="1042092"/>
            </a:xfrm>
            <a:prstGeom prst="flowChartAlternateProcess">
              <a:avLst/>
            </a:prstGeom>
            <a:noFill/>
            <a:ln w="76200">
              <a:solidFill>
                <a:srgbClr val="3057B9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5" name="순서도: 대체 처리 24">
            <a:extLst>
              <a:ext uri="{FF2B5EF4-FFF2-40B4-BE49-F238E27FC236}">
                <a16:creationId xmlns:a16="http://schemas.microsoft.com/office/drawing/2014/main" id="{4AF256E8-FAE5-0CBF-22BF-07DB6EBE96BF}"/>
              </a:ext>
            </a:extLst>
          </p:cNvPr>
          <p:cNvSpPr/>
          <p:nvPr/>
        </p:nvSpPr>
        <p:spPr>
          <a:xfrm>
            <a:off x="15006656" y="7183966"/>
            <a:ext cx="669812" cy="1863825"/>
          </a:xfrm>
          <a:prstGeom prst="flowChartAlternateProcess">
            <a:avLst/>
          </a:prstGeom>
          <a:noFill/>
          <a:ln w="76200">
            <a:solidFill>
              <a:srgbClr val="3057B9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9987F39C-4B1E-BCCD-8F57-DED207B5DCD9}"/>
              </a:ext>
            </a:extLst>
          </p:cNvPr>
          <p:cNvGrpSpPr/>
          <p:nvPr/>
        </p:nvGrpSpPr>
        <p:grpSpPr>
          <a:xfrm>
            <a:off x="1794678" y="7183966"/>
            <a:ext cx="9406722" cy="2198693"/>
            <a:chOff x="1794678" y="3931243"/>
            <a:chExt cx="9406722" cy="2198693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448054C-A441-F56E-3948-BE9C9DB5885D}"/>
                </a:ext>
              </a:extLst>
            </p:cNvPr>
            <p:cNvSpPr txBox="1"/>
            <p:nvPr/>
          </p:nvSpPr>
          <p:spPr>
            <a:xfrm>
              <a:off x="1852380" y="3931243"/>
              <a:ext cx="68582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[</a:t>
              </a:r>
              <a:r>
                <a:rPr lang="ko-KR" altLang="en-US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승강기</a:t>
              </a:r>
              <a:r>
                <a:rPr lang="en-US" altLang="ko-KR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-</a:t>
              </a:r>
              <a:r>
                <a:rPr lang="ko-KR" altLang="en-US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로봇 간 통신 시나리오</a:t>
              </a:r>
              <a:r>
                <a:rPr lang="en-US" altLang="ko-KR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]</a:t>
              </a:r>
              <a:endParaRPr lang="ko-KR" altLang="en-US" sz="2400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36" name="TextBox 6">
              <a:extLst>
                <a:ext uri="{FF2B5EF4-FFF2-40B4-BE49-F238E27FC236}">
                  <a16:creationId xmlns:a16="http://schemas.microsoft.com/office/drawing/2014/main" id="{104AE0BE-E22F-2876-FAD1-7A8B1D82DF2A}"/>
                </a:ext>
              </a:extLst>
            </p:cNvPr>
            <p:cNvSpPr txBox="1"/>
            <p:nvPr/>
          </p:nvSpPr>
          <p:spPr>
            <a:xfrm>
              <a:off x="1794678" y="4601376"/>
              <a:ext cx="9406722" cy="15285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1. 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로봇은 승강기와 통신하여 승강기 문 열림 버튼을 </a:t>
              </a:r>
              <a:r>
                <a:rPr lang="ko-KR" altLang="en-US" sz="2000" b="1" dirty="0" err="1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활성한다</a:t>
              </a: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.</a:t>
              </a: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2. 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문 열림이 확인되면 승강기 내부로 진입한다</a:t>
              </a: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.</a:t>
              </a: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3. 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승강기 내부로 들어온 로봇은 승강기와 통신하여 특정 층으로 이동한다</a:t>
              </a: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56078A7B-5A36-8043-BB2A-0F923AD57CEC}"/>
              </a:ext>
            </a:extLst>
          </p:cNvPr>
          <p:cNvGrpSpPr/>
          <p:nvPr/>
        </p:nvGrpSpPr>
        <p:grpSpPr>
          <a:xfrm>
            <a:off x="11813840" y="3093276"/>
            <a:ext cx="4784595" cy="3506024"/>
            <a:chOff x="11651025" y="2863359"/>
            <a:chExt cx="5098357" cy="3735940"/>
          </a:xfrm>
        </p:grpSpPr>
        <p:pic>
          <p:nvPicPr>
            <p:cNvPr id="37" name="Picture 6" descr="ROBOTIS OpenManipulator-X (RM-X52-TNM), 1.587,95 €">
              <a:extLst>
                <a:ext uri="{FF2B5EF4-FFF2-40B4-BE49-F238E27FC236}">
                  <a16:creationId xmlns:a16="http://schemas.microsoft.com/office/drawing/2014/main" id="{74E5652E-F7B2-E8FB-23FE-C9DBA2C231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70719" y="2863359"/>
              <a:ext cx="3149330" cy="37359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9B5AAFB-E788-2090-C0D6-EDBC87F8CDC0}"/>
                </a:ext>
              </a:extLst>
            </p:cNvPr>
            <p:cNvSpPr txBox="1"/>
            <p:nvPr/>
          </p:nvSpPr>
          <p:spPr>
            <a:xfrm>
              <a:off x="15301582" y="4588745"/>
              <a:ext cx="1447800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4800" b="1" dirty="0">
                  <a:solidFill>
                    <a:srgbClr val="FF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④ </a:t>
              </a:r>
              <a:endParaRPr lang="ko-KR" altLang="en-US" sz="4800" b="1" dirty="0">
                <a:solidFill>
                  <a:srgbClr val="FF0000"/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B9C3503-9D49-0D75-6C2D-7EF1EBE33304}"/>
                </a:ext>
              </a:extLst>
            </p:cNvPr>
            <p:cNvSpPr txBox="1"/>
            <p:nvPr/>
          </p:nvSpPr>
          <p:spPr>
            <a:xfrm>
              <a:off x="12584303" y="3757748"/>
              <a:ext cx="1447800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4800" b="1" dirty="0">
                  <a:solidFill>
                    <a:srgbClr val="FF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③</a:t>
              </a:r>
              <a:endParaRPr lang="ko-KR" altLang="en-US" sz="4800" b="1" dirty="0">
                <a:solidFill>
                  <a:srgbClr val="FF0000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3290A6E-D999-0257-9300-2B37E8A35F24}"/>
                </a:ext>
              </a:extLst>
            </p:cNvPr>
            <p:cNvSpPr txBox="1"/>
            <p:nvPr/>
          </p:nvSpPr>
          <p:spPr>
            <a:xfrm>
              <a:off x="11651025" y="4216401"/>
              <a:ext cx="1447800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4800" b="1" dirty="0">
                  <a:solidFill>
                    <a:srgbClr val="FF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①</a:t>
              </a:r>
              <a:endParaRPr lang="ko-KR" altLang="en-US" sz="4800" b="1" dirty="0">
                <a:solidFill>
                  <a:srgbClr val="FF0000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1B003B9-7A05-951E-B50C-23B322C59F9B}"/>
                </a:ext>
              </a:extLst>
            </p:cNvPr>
            <p:cNvSpPr txBox="1"/>
            <p:nvPr/>
          </p:nvSpPr>
          <p:spPr>
            <a:xfrm>
              <a:off x="14841568" y="5768302"/>
              <a:ext cx="1447800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4800" b="1" dirty="0">
                  <a:solidFill>
                    <a:srgbClr val="FF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②</a:t>
              </a:r>
              <a:endParaRPr lang="ko-KR" altLang="en-US" sz="48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9D51C447-8E8C-A7BA-0476-1EA2289CFFAB}"/>
                </a:ext>
              </a:extLst>
            </p:cNvPr>
            <p:cNvCxnSpPr>
              <a:cxnSpLocks/>
            </p:cNvCxnSpPr>
            <p:nvPr/>
          </p:nvCxnSpPr>
          <p:spPr>
            <a:xfrm>
              <a:off x="12270436" y="4707517"/>
              <a:ext cx="607802" cy="29672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직선 화살표 연결선 57">
              <a:extLst>
                <a:ext uri="{FF2B5EF4-FFF2-40B4-BE49-F238E27FC236}">
                  <a16:creationId xmlns:a16="http://schemas.microsoft.com/office/drawing/2014/main" id="{5A754C2D-1F80-EB96-265B-292731C8B8F8}"/>
                </a:ext>
              </a:extLst>
            </p:cNvPr>
            <p:cNvCxnSpPr>
              <a:cxnSpLocks/>
            </p:cNvCxnSpPr>
            <p:nvPr/>
          </p:nvCxnSpPr>
          <p:spPr>
            <a:xfrm>
              <a:off x="13227454" y="4254830"/>
              <a:ext cx="354846" cy="33391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직선 화살표 연결선 60">
              <a:extLst>
                <a:ext uri="{FF2B5EF4-FFF2-40B4-BE49-F238E27FC236}">
                  <a16:creationId xmlns:a16="http://schemas.microsoft.com/office/drawing/2014/main" id="{2956BAE3-867E-1227-C81F-7A1DB7983C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707492" y="4947061"/>
              <a:ext cx="753679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82271466-B318-C989-1ECC-ED6D569FC3C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333321" y="5419742"/>
              <a:ext cx="673335" cy="5805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97529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20">
            <a:extLst>
              <a:ext uri="{FF2B5EF4-FFF2-40B4-BE49-F238E27FC236}">
                <a16:creationId xmlns:a16="http://schemas.microsoft.com/office/drawing/2014/main" id="{327E7E88-6AF0-E399-9C8B-E8BCD04BF14D}"/>
              </a:ext>
            </a:extLst>
          </p:cNvPr>
          <p:cNvGrpSpPr/>
          <p:nvPr/>
        </p:nvGrpSpPr>
        <p:grpSpPr>
          <a:xfrm>
            <a:off x="14533869" y="6062777"/>
            <a:ext cx="2705500" cy="3204468"/>
            <a:chOff x="7772400" y="2075944"/>
            <a:chExt cx="5813948" cy="7453586"/>
          </a:xfrm>
        </p:grpSpPr>
        <p:pic>
          <p:nvPicPr>
            <p:cNvPr id="24" name="Picture 6" descr="ROBOTIS OpenManipulator-X (RM-X52-TNM), 1.587,95 €">
              <a:extLst>
                <a:ext uri="{FF2B5EF4-FFF2-40B4-BE49-F238E27FC236}">
                  <a16:creationId xmlns:a16="http://schemas.microsoft.com/office/drawing/2014/main" id="{08AE51B7-1311-B2A3-6D81-975AAFD712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7772400" y="2075944"/>
              <a:ext cx="5813948" cy="7415485"/>
            </a:xfrm>
            <a:prstGeom prst="rect">
              <a:avLst/>
            </a:prstGeom>
            <a:noFill/>
          </p:spPr>
        </p:pic>
        <p:pic>
          <p:nvPicPr>
            <p:cNvPr id="26" name="Picture 6" descr="Smarti Pi Touch Case for the Official Raspberry Pi Display | Samm Market">
              <a:extLst>
                <a:ext uri="{FF2B5EF4-FFF2-40B4-BE49-F238E27FC236}">
                  <a16:creationId xmlns:a16="http://schemas.microsoft.com/office/drawing/2014/main" id="{DFFFDAD8-4B8D-17E7-06F8-E907855CD7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duotone>
                <a:prstClr val="black"/>
                <a:srgbClr val="D9C3A5">
                  <a:tint val="50000"/>
                  <a:satMod val="180000"/>
                </a:srgbClr>
              </a:duotone>
            </a:blip>
            <a:srcRect r="14870"/>
            <a:stretch>
              <a:fillRect/>
            </a:stretch>
          </p:blipFill>
          <p:spPr>
            <a:xfrm flipH="1">
              <a:off x="7859459" y="4843231"/>
              <a:ext cx="3989641" cy="4686299"/>
            </a:xfrm>
            <a:prstGeom prst="rect">
              <a:avLst/>
            </a:prstGeom>
            <a:noFill/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7652E4C-1F47-8E04-7AF5-407F53001FE0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A0C044F-30BB-F188-48FB-1A1B402A988A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87FAF2-1869-FF32-D351-FA4A8A8DD9FA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5C53ECB6-AA07-F9DF-4B95-F9D0721E69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29F6FCC-2A64-32A9-A1F9-23965C8CBFAB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2584994-55F1-D180-7904-5E543E8CB4EF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68922B57-CABB-88DD-C8B4-6169005F60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2539EC4-C427-318E-49D0-5AAAAC12D58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F7B9C2E-E5A2-5313-BDE1-0DFC8EABB8E5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6FDEBA6-6ED3-E4EC-DB49-05F342DBE3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B0D1969-0713-86A9-19BF-0F337827B79E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AB10EE-810B-5470-5A4F-5B91C53D94EA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EDC1DB2D-C784-1328-6718-64435FFD21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F74E51-0E9C-0D56-DEA6-764FD31DE958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결과 </a:t>
            </a:r>
            <a:r>
              <a:rPr lang="en-US" altLang="ko-KR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/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시뮬레이션 결과 </a:t>
            </a:r>
            <a:r>
              <a:rPr lang="en-US" altLang="ko-KR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상세</a:t>
            </a:r>
            <a:r>
              <a:rPr lang="en-US" altLang="ko-KR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)</a:t>
            </a:r>
          </a:p>
        </p:txBody>
      </p:sp>
      <p:sp>
        <p:nvSpPr>
          <p:cNvPr id="125" name="액자 124">
            <a:extLst>
              <a:ext uri="{FF2B5EF4-FFF2-40B4-BE49-F238E27FC236}">
                <a16:creationId xmlns:a16="http://schemas.microsoft.com/office/drawing/2014/main" id="{CF597733-692B-9E7D-017D-676052E7B4D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F0EF868-EB02-C191-4268-095250112EA5}"/>
              </a:ext>
            </a:extLst>
          </p:cNvPr>
          <p:cNvGrpSpPr/>
          <p:nvPr/>
        </p:nvGrpSpPr>
        <p:grpSpPr>
          <a:xfrm>
            <a:off x="1794678" y="3931243"/>
            <a:ext cx="9406722" cy="2198693"/>
            <a:chOff x="1794678" y="3931243"/>
            <a:chExt cx="9406722" cy="219869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21585A-381E-C231-5D54-7CECB9F114D4}"/>
                </a:ext>
              </a:extLst>
            </p:cNvPr>
            <p:cNvSpPr txBox="1"/>
            <p:nvPr/>
          </p:nvSpPr>
          <p:spPr>
            <a:xfrm>
              <a:off x="1852380" y="3931243"/>
              <a:ext cx="68582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[</a:t>
              </a:r>
              <a:r>
                <a:rPr lang="ko-KR" altLang="en-US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자율주행 및 </a:t>
              </a:r>
              <a:r>
                <a:rPr lang="ko-KR" altLang="en-US" sz="2400" b="1" dirty="0" err="1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로봇팔</a:t>
              </a:r>
              <a:r>
                <a:rPr lang="ko-KR" altLang="en-US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동작 시나리오</a:t>
              </a:r>
              <a:r>
                <a:rPr lang="en-US" altLang="ko-KR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]</a:t>
              </a:r>
              <a:endParaRPr lang="ko-KR" altLang="en-US" sz="2400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8" name="TextBox 6">
              <a:extLst>
                <a:ext uri="{FF2B5EF4-FFF2-40B4-BE49-F238E27FC236}">
                  <a16:creationId xmlns:a16="http://schemas.microsoft.com/office/drawing/2014/main" id="{69E2C51C-D9C6-CF57-2666-6C155E640B64}"/>
                </a:ext>
              </a:extLst>
            </p:cNvPr>
            <p:cNvSpPr txBox="1"/>
            <p:nvPr/>
          </p:nvSpPr>
          <p:spPr>
            <a:xfrm>
              <a:off x="1794678" y="4601376"/>
              <a:ext cx="9406722" cy="15285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1. 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해당 층에 도착한 로봇은 할당된 호수에 따라 좌우 이동방향을 결정한다</a:t>
              </a: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.</a:t>
              </a: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2. 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결정된 이동방향에 따라 </a:t>
              </a:r>
              <a:r>
                <a:rPr lang="ko-KR" altLang="en-US" sz="2000" b="1" dirty="0" err="1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자율주행하여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 할당된 호수 문 앞에 도착한다</a:t>
              </a: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.</a:t>
              </a: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3. </a:t>
              </a:r>
              <a:r>
                <a:rPr lang="ko-KR" altLang="en-US" sz="2000" b="1" dirty="0" err="1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로봇팔을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 동작하여  배송 물품을 집어 문 앞에 내려놓는다</a:t>
              </a: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.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9987F39C-4B1E-BCCD-8F57-DED207B5DCD9}"/>
              </a:ext>
            </a:extLst>
          </p:cNvPr>
          <p:cNvGrpSpPr/>
          <p:nvPr/>
        </p:nvGrpSpPr>
        <p:grpSpPr>
          <a:xfrm>
            <a:off x="1794678" y="7183966"/>
            <a:ext cx="9406722" cy="2198693"/>
            <a:chOff x="1794678" y="3931243"/>
            <a:chExt cx="9406722" cy="2198693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448054C-A441-F56E-3948-BE9C9DB5885D}"/>
                </a:ext>
              </a:extLst>
            </p:cNvPr>
            <p:cNvSpPr txBox="1"/>
            <p:nvPr/>
          </p:nvSpPr>
          <p:spPr>
            <a:xfrm>
              <a:off x="1852380" y="3931243"/>
              <a:ext cx="685828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[</a:t>
              </a:r>
              <a:r>
                <a:rPr lang="ko-KR" altLang="en-US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입주민의 승강기 이용 시 동작 시나리오</a:t>
              </a:r>
              <a:r>
                <a:rPr lang="en-US" altLang="ko-KR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]</a:t>
              </a:r>
              <a:endParaRPr lang="ko-KR" altLang="en-US" sz="2400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36" name="TextBox 6">
              <a:extLst>
                <a:ext uri="{FF2B5EF4-FFF2-40B4-BE49-F238E27FC236}">
                  <a16:creationId xmlns:a16="http://schemas.microsoft.com/office/drawing/2014/main" id="{104AE0BE-E22F-2876-FAD1-7A8B1D82DF2A}"/>
                </a:ext>
              </a:extLst>
            </p:cNvPr>
            <p:cNvSpPr txBox="1"/>
            <p:nvPr/>
          </p:nvSpPr>
          <p:spPr>
            <a:xfrm>
              <a:off x="1794678" y="4601376"/>
              <a:ext cx="9406722" cy="15285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1. 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실시간으로 승강기 운행 상태 정보를 전달받는다</a:t>
              </a: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.</a:t>
              </a: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2. 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입주민의 승강기 운행 시 안전 위치로 이동 후 일시 정지한다</a:t>
              </a: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.</a:t>
              </a: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  <a:defRPr/>
              </a:pP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3. </a:t>
              </a:r>
              <a:r>
                <a:rPr lang="ko-KR" altLang="en-US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승강기 사용이 끝나면 다시 배달 업무를 수행한다</a:t>
              </a:r>
              <a:r>
                <a:rPr lang="en-US" altLang="ko-KR" sz="2000" b="1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/>
                </a:rPr>
                <a:t>.</a:t>
              </a:r>
            </a:p>
          </p:txBody>
        </p:sp>
      </p:grpSp>
      <p:pic>
        <p:nvPicPr>
          <p:cNvPr id="27" name="그림 26">
            <a:extLst>
              <a:ext uri="{FF2B5EF4-FFF2-40B4-BE49-F238E27FC236}">
                <a16:creationId xmlns:a16="http://schemas.microsoft.com/office/drawing/2014/main" id="{0B3EF2E1-0896-C733-092C-E3E0DFDEF6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11570027" y="4015963"/>
            <a:ext cx="1888757" cy="386715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6C5A28C-425A-5350-1440-CA81A945CBA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480" t="-340" r="-480" b="-340"/>
          <a:stretch>
            <a:fillRect/>
          </a:stretch>
        </p:blipFill>
        <p:spPr>
          <a:xfrm>
            <a:off x="14516881" y="5713051"/>
            <a:ext cx="1125603" cy="12636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5546" h="3779754">
                <a:moveTo>
                  <a:pt x="31749" y="873472"/>
                </a:moveTo>
                <a:lnTo>
                  <a:pt x="1730399" y="0"/>
                </a:lnTo>
                <a:lnTo>
                  <a:pt x="3349671" y="968760"/>
                </a:lnTo>
                <a:lnTo>
                  <a:pt x="3365546" y="2858637"/>
                </a:lnTo>
                <a:lnTo>
                  <a:pt x="1682773" y="3779754"/>
                </a:lnTo>
                <a:lnTo>
                  <a:pt x="0" y="2620418"/>
                </a:lnTo>
                <a:lnTo>
                  <a:pt x="31749" y="873472"/>
                </a:lnTo>
                <a:close/>
              </a:path>
            </a:pathLst>
          </a:cu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9377FA8F-9219-B330-1027-F83F9C94DE2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480" t="-340" r="-480" b="-340"/>
          <a:stretch>
            <a:fillRect/>
          </a:stretch>
        </p:blipFill>
        <p:spPr>
          <a:xfrm>
            <a:off x="12789017" y="7489040"/>
            <a:ext cx="1125603" cy="126364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65546" h="3779754">
                <a:moveTo>
                  <a:pt x="31749" y="873472"/>
                </a:moveTo>
                <a:lnTo>
                  <a:pt x="1730399" y="0"/>
                </a:lnTo>
                <a:lnTo>
                  <a:pt x="3349671" y="968760"/>
                </a:lnTo>
                <a:lnTo>
                  <a:pt x="3365546" y="2858637"/>
                </a:lnTo>
                <a:lnTo>
                  <a:pt x="1682773" y="3779754"/>
                </a:lnTo>
                <a:lnTo>
                  <a:pt x="0" y="2620418"/>
                </a:lnTo>
                <a:lnTo>
                  <a:pt x="31749" y="873472"/>
                </a:lnTo>
                <a:close/>
              </a:path>
            </a:pathLst>
          </a:cu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3870B8B-23A0-06B5-A83B-D1D196499C87}"/>
              </a:ext>
            </a:extLst>
          </p:cNvPr>
          <p:cNvSpPr txBox="1"/>
          <p:nvPr/>
        </p:nvSpPr>
        <p:spPr>
          <a:xfrm>
            <a:off x="14067021" y="5584040"/>
            <a:ext cx="415290" cy="3771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900" b="1" dirty="0"/>
              <a:t>1)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959E21C-FF75-3D42-D13C-3F0AD775D97E}"/>
              </a:ext>
            </a:extLst>
          </p:cNvPr>
          <p:cNvSpPr txBox="1"/>
          <p:nvPr/>
        </p:nvSpPr>
        <p:spPr>
          <a:xfrm>
            <a:off x="12486943" y="8400871"/>
            <a:ext cx="415290" cy="369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900" b="1" dirty="0"/>
              <a:t>2)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E4B1051-CF1F-BB4D-D69A-63849B65516B}"/>
              </a:ext>
            </a:extLst>
          </p:cNvPr>
          <p:cNvCxnSpPr/>
          <p:nvPr/>
        </p:nvCxnSpPr>
        <p:spPr>
          <a:xfrm rot="5400000">
            <a:off x="13495521" y="6612740"/>
            <a:ext cx="990600" cy="762000"/>
          </a:xfrm>
          <a:prstGeom prst="straightConnector1">
            <a:avLst/>
          </a:prstGeom>
          <a:ln w="50800">
            <a:solidFill>
              <a:schemeClr val="accent1">
                <a:shade val="95000"/>
                <a:satMod val="105000"/>
              </a:schemeClr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216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77652E4C-1F47-8E04-7AF5-407F53001FE0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A0C044F-30BB-F188-48FB-1A1B402A988A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87FAF2-1869-FF32-D351-FA4A8A8DD9FA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5C53ECB6-AA07-F9DF-4B95-F9D0721E69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29F6FCC-2A64-32A9-A1F9-23965C8CBFAB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2584994-55F1-D180-7904-5E543E8CB4EF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68922B57-CABB-88DD-C8B4-6169005F60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2539EC4-C427-318E-49D0-5AAAAC12D58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F7B9C2E-E5A2-5313-BDE1-0DFC8EABB8E5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6FDEBA6-6ED3-E4EC-DB49-05F342DBE3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B0D1969-0713-86A9-19BF-0F337827B79E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AB10EE-810B-5470-5A4F-5B91C53D94EA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EDC1DB2D-C784-1328-6718-64435FFD21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F74E51-0E9C-0D56-DEA6-764FD31DE958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내용 요약</a:t>
            </a:r>
            <a:endParaRPr lang="en-US" altLang="ko-KR" sz="2800" b="1" dirty="0">
              <a:solidFill>
                <a:srgbClr val="08182B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25" name="액자 124">
            <a:extLst>
              <a:ext uri="{FF2B5EF4-FFF2-40B4-BE49-F238E27FC236}">
                <a16:creationId xmlns:a16="http://schemas.microsoft.com/office/drawing/2014/main" id="{CF597733-692B-9E7D-017D-676052E7B4D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F0F177-B38B-0083-F404-F8B37270A8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48" b="21200"/>
          <a:stretch/>
        </p:blipFill>
        <p:spPr bwMode="auto">
          <a:xfrm flipH="1">
            <a:off x="2017006" y="5563388"/>
            <a:ext cx="5716447" cy="3886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F38431B2-B9C6-9F45-CE0B-144E13C4F899}"/>
              </a:ext>
            </a:extLst>
          </p:cNvPr>
          <p:cNvGrpSpPr/>
          <p:nvPr/>
        </p:nvGrpSpPr>
        <p:grpSpPr>
          <a:xfrm>
            <a:off x="6859668" y="3644453"/>
            <a:ext cx="9425308" cy="5217905"/>
            <a:chOff x="1852379" y="3784183"/>
            <a:chExt cx="9425308" cy="521790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A085B2E-6E98-1B63-C731-DBADB3DE30DD}"/>
                </a:ext>
              </a:extLst>
            </p:cNvPr>
            <p:cNvSpPr txBox="1"/>
            <p:nvPr/>
          </p:nvSpPr>
          <p:spPr>
            <a:xfrm>
              <a:off x="1852379" y="3784183"/>
              <a:ext cx="9406721" cy="5846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세부 목표</a:t>
              </a:r>
              <a:endParaRPr lang="en-US" altLang="ko-KR" sz="2400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</p:txBody>
        </p:sp>
        <p:sp>
          <p:nvSpPr>
            <p:cNvPr id="19" name="TextBox 6">
              <a:extLst>
                <a:ext uri="{FF2B5EF4-FFF2-40B4-BE49-F238E27FC236}">
                  <a16:creationId xmlns:a16="http://schemas.microsoft.com/office/drawing/2014/main" id="{DCAF82B5-A666-F88F-EAB5-5809A3149AA3}"/>
                </a:ext>
              </a:extLst>
            </p:cNvPr>
            <p:cNvSpPr txBox="1"/>
            <p:nvPr/>
          </p:nvSpPr>
          <p:spPr>
            <a:xfrm>
              <a:off x="1870965" y="4395762"/>
              <a:ext cx="9406722" cy="4606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사업성 검토 </a:t>
              </a:r>
              <a:r>
                <a:rPr lang="en-US" altLang="ko-KR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(</a:t>
              </a:r>
              <a:r>
                <a:rPr lang="ko-KR" altLang="en-US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진행 완료</a:t>
              </a:r>
              <a:r>
                <a:rPr lang="en-US" altLang="ko-KR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)</a:t>
              </a:r>
            </a:p>
            <a:p>
              <a:pPr algn="r"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실현 가능성 검토 </a:t>
              </a:r>
              <a:r>
                <a:rPr lang="en-US" altLang="ko-KR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(</a:t>
              </a:r>
              <a:r>
                <a:rPr lang="ko-KR" altLang="en-US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진행 완료</a:t>
              </a:r>
              <a:r>
                <a:rPr lang="en-US" altLang="ko-KR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)</a:t>
              </a:r>
              <a:endParaRPr lang="ko-KR" altLang="en-US" sz="2000" b="1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고딕Neo" panose="020B0500000101010101" pitchFamily="50" charset="-127"/>
              </a:endParaRPr>
            </a:p>
            <a:p>
              <a:pPr algn="r"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기자재 선정 </a:t>
              </a:r>
              <a:r>
                <a:rPr lang="en-US" altLang="ko-KR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(</a:t>
              </a:r>
              <a:r>
                <a:rPr lang="ko-KR" altLang="en-US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진행 완료</a:t>
              </a:r>
              <a:r>
                <a:rPr lang="en-US" altLang="ko-KR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)</a:t>
              </a:r>
              <a:endParaRPr lang="ko-KR" altLang="en-US" sz="2000" b="1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고딕Neo" panose="020B0500000101010101" pitchFamily="50" charset="-127"/>
              </a:endParaRPr>
            </a:p>
            <a:p>
              <a:pPr algn="r"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기술 제휴 문의 </a:t>
              </a:r>
              <a:r>
                <a:rPr lang="en-US" altLang="ko-KR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(</a:t>
              </a:r>
              <a:r>
                <a:rPr lang="ko-KR" altLang="en-US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진행 완료</a:t>
              </a:r>
              <a:r>
                <a:rPr lang="en-US" altLang="ko-KR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)</a:t>
              </a:r>
            </a:p>
            <a:p>
              <a:pPr algn="r"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터치패널 </a:t>
              </a:r>
              <a:r>
                <a:rPr lang="en-US" altLang="ko-KR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UI </a:t>
              </a:r>
              <a:r>
                <a:rPr lang="ko-KR" altLang="en-US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제작 </a:t>
              </a:r>
              <a:r>
                <a:rPr lang="en-US" altLang="ko-KR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(</a:t>
              </a:r>
              <a:r>
                <a:rPr lang="ko-KR" altLang="en-US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진행 완료</a:t>
              </a:r>
              <a:r>
                <a:rPr lang="en-US" altLang="ko-KR" sz="2000" b="1" dirty="0">
                  <a:solidFill>
                    <a:schemeClr val="accent6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)</a:t>
              </a:r>
            </a:p>
            <a:p>
              <a:pPr algn="r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b="1" dirty="0">
                  <a:solidFill>
                    <a:schemeClr val="accent5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자율주행 기능 제작 </a:t>
              </a:r>
              <a:r>
                <a:rPr lang="en-US" altLang="ko-KR" sz="2000" b="1" dirty="0">
                  <a:solidFill>
                    <a:schemeClr val="accent5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(</a:t>
              </a:r>
              <a:r>
                <a:rPr lang="ko-KR" altLang="en-US" sz="2000" b="1" dirty="0">
                  <a:solidFill>
                    <a:schemeClr val="accent5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진행 중</a:t>
              </a:r>
              <a:r>
                <a:rPr lang="en-US" altLang="ko-KR" sz="2000" b="1">
                  <a:solidFill>
                    <a:schemeClr val="accent5">
                      <a:lumMod val="7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)</a:t>
              </a:r>
              <a:endParaRPr lang="ko-KR" altLang="en-US" sz="2000" b="1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고딕Neo" panose="020B0500000101010101" pitchFamily="50" charset="-127"/>
              </a:endParaRPr>
            </a:p>
            <a:p>
              <a:pPr algn="r"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엘리베이터 프레임 </a:t>
              </a:r>
              <a:r>
                <a:rPr lang="en-US" altLang="ko-KR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3D </a:t>
              </a: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프린팅 </a:t>
              </a:r>
              <a:r>
                <a:rPr lang="en-US" altLang="ko-KR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(</a:t>
              </a: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교육 수강 예정</a:t>
              </a:r>
              <a:r>
                <a:rPr lang="en-US" altLang="ko-KR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)</a:t>
              </a:r>
              <a:endPara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고딕Neo" panose="020B0500000101010101" pitchFamily="50" charset="-127"/>
              </a:endParaRPr>
            </a:p>
            <a:p>
              <a:pPr algn="r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엘리베이터 기능 제작 </a:t>
              </a:r>
              <a:r>
                <a:rPr lang="en-US" altLang="ko-KR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(</a:t>
              </a: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물품 배송 지연</a:t>
              </a:r>
              <a:r>
                <a:rPr lang="en-US" altLang="ko-KR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)</a:t>
              </a:r>
            </a:p>
            <a:p>
              <a:pPr algn="r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dirty="0" err="1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로봇팔</a:t>
              </a: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 기능 제작 </a:t>
              </a:r>
              <a:r>
                <a:rPr lang="en-US" altLang="ko-KR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(</a:t>
              </a: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물품 배송 지연</a:t>
              </a:r>
              <a:r>
                <a:rPr lang="en-US" altLang="ko-KR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)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61984BE-E549-1C92-F868-07054AAD66F7}"/>
              </a:ext>
            </a:extLst>
          </p:cNvPr>
          <p:cNvGrpSpPr/>
          <p:nvPr/>
        </p:nvGrpSpPr>
        <p:grpSpPr>
          <a:xfrm>
            <a:off x="1852380" y="3492053"/>
            <a:ext cx="9425307" cy="1152593"/>
            <a:chOff x="1852380" y="3745807"/>
            <a:chExt cx="9425307" cy="115259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44DA58B-3503-5603-FBB7-3C6BBA4DC7E0}"/>
                </a:ext>
              </a:extLst>
            </p:cNvPr>
            <p:cNvSpPr txBox="1"/>
            <p:nvPr/>
          </p:nvSpPr>
          <p:spPr>
            <a:xfrm>
              <a:off x="1852380" y="3745807"/>
              <a:ext cx="6858282" cy="5846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목표</a:t>
              </a:r>
              <a:endParaRPr lang="en-US" altLang="ko-KR" sz="2400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</p:txBody>
        </p:sp>
        <p:sp>
          <p:nvSpPr>
            <p:cNvPr id="25" name="TextBox 6">
              <a:extLst>
                <a:ext uri="{FF2B5EF4-FFF2-40B4-BE49-F238E27FC236}">
                  <a16:creationId xmlns:a16="http://schemas.microsoft.com/office/drawing/2014/main" id="{FFD59DEF-FE55-700F-D931-0F7D4CC282C2}"/>
                </a:ext>
              </a:extLst>
            </p:cNvPr>
            <p:cNvSpPr txBox="1"/>
            <p:nvPr/>
          </p:nvSpPr>
          <p:spPr>
            <a:xfrm>
              <a:off x="1870965" y="4395762"/>
              <a:ext cx="9406722" cy="5026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자율주행 로봇을 활용한 승강기 연동 배달 시스템 구축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444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77652E4C-1F47-8E04-7AF5-407F53001FE0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A0C044F-30BB-F188-48FB-1A1B402A988A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87FAF2-1869-FF32-D351-FA4A8A8DD9FA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5C53ECB6-AA07-F9DF-4B95-F9D0721E69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29F6FCC-2A64-32A9-A1F9-23965C8CBFAB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2584994-55F1-D180-7904-5E543E8CB4EF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68922B57-CABB-88DD-C8B4-6169005F60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2539EC4-C427-318E-49D0-5AAAAC12D58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F7B9C2E-E5A2-5313-BDE1-0DFC8EABB8E5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6FDEBA6-6ED3-E4EC-DB49-05F342DBE3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B0D1969-0713-86A9-19BF-0F337827B79E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AB10EE-810B-5470-5A4F-5B91C53D94EA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EDC1DB2D-C784-1328-6718-64435FFD21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F74E51-0E9C-0D56-DEA6-764FD31DE958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향후 응용 방안 및 연구 방향 제시 요약</a:t>
            </a:r>
          </a:p>
        </p:txBody>
      </p:sp>
      <p:sp>
        <p:nvSpPr>
          <p:cNvPr id="125" name="액자 124">
            <a:extLst>
              <a:ext uri="{FF2B5EF4-FFF2-40B4-BE49-F238E27FC236}">
                <a16:creationId xmlns:a16="http://schemas.microsoft.com/office/drawing/2014/main" id="{CF597733-692B-9E7D-017D-676052E7B4D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  <p:pic>
        <p:nvPicPr>
          <p:cNvPr id="9" name="Picture 2" descr="아파트 꼭대기서 내려오며 문 앞 택배 훔친 30대 징역형 | 서울신문">
            <a:extLst>
              <a:ext uri="{FF2B5EF4-FFF2-40B4-BE49-F238E27FC236}">
                <a16:creationId xmlns:a16="http://schemas.microsoft.com/office/drawing/2014/main" id="{1376F3B7-3496-D5A4-502D-D0E673E840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3331" y="3783761"/>
            <a:ext cx="4802807" cy="3201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search.pstatic.net/common/?src=http%3A%2F%2Fimgnews.naver.net%2Fimage%2F5242%2F2022%2F03%2F22%2F2022032201027_0_20220322105601799.jpg&amp;type=sc960_832">
            <a:extLst>
              <a:ext uri="{FF2B5EF4-FFF2-40B4-BE49-F238E27FC236}">
                <a16:creationId xmlns:a16="http://schemas.microsoft.com/office/drawing/2014/main" id="{CC7C9E5A-DAB6-D10F-043C-64556569EB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1994898" y="5704657"/>
            <a:ext cx="4788239" cy="3192159"/>
          </a:xfrm>
          <a:prstGeom prst="rect">
            <a:avLst/>
          </a:prstGeom>
          <a:noFill/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870E72E7-EF77-99CF-112B-A2521AB9401B}"/>
              </a:ext>
            </a:extLst>
          </p:cNvPr>
          <p:cNvGrpSpPr/>
          <p:nvPr/>
        </p:nvGrpSpPr>
        <p:grpSpPr>
          <a:xfrm>
            <a:off x="1852380" y="3921257"/>
            <a:ext cx="6858282" cy="2178515"/>
            <a:chOff x="1852380" y="3492053"/>
            <a:chExt cx="6858282" cy="217851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2E2E713-A8C0-62DA-8914-5CB5A156F044}"/>
                </a:ext>
              </a:extLst>
            </p:cNvPr>
            <p:cNvSpPr txBox="1"/>
            <p:nvPr/>
          </p:nvSpPr>
          <p:spPr>
            <a:xfrm>
              <a:off x="1852380" y="3492053"/>
              <a:ext cx="6858282" cy="1189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향후 응용 방안</a:t>
              </a:r>
              <a:endParaRPr lang="en-US" altLang="ko-KR" sz="2400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endParaRPr lang="en-US" altLang="ko-KR" sz="2400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</p:txBody>
        </p:sp>
        <p:sp>
          <p:nvSpPr>
            <p:cNvPr id="15" name="TextBox 6">
              <a:extLst>
                <a:ext uri="{FF2B5EF4-FFF2-40B4-BE49-F238E27FC236}">
                  <a16:creationId xmlns:a16="http://schemas.microsoft.com/office/drawing/2014/main" id="{8054F1F6-D018-DE03-B651-E4BB44C6B228}"/>
                </a:ext>
              </a:extLst>
            </p:cNvPr>
            <p:cNvSpPr txBox="1"/>
            <p:nvPr/>
          </p:nvSpPr>
          <p:spPr>
            <a:xfrm>
              <a:off x="1870965" y="4142008"/>
              <a:ext cx="6839697" cy="15285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음식 배달 산업에 해당 시스템을 접목</a:t>
              </a:r>
              <a:endPara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고딕Neo" panose="020B0500000101010101" pitchFamily="50" charset="-127"/>
              </a:endParaRP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b="1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실외 배달 로봇과의 연동</a:t>
              </a: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으로 사용자에게</a:t>
              </a:r>
              <a:endPara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고딕Neo" panose="020B0500000101010101" pitchFamily="50" charset="-127"/>
              </a:endParaRP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b="1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무 인력 음식 배달 서비스 </a:t>
              </a: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제공</a:t>
              </a:r>
              <a:endParaRPr lang="ko-KR" altLang="en-US" sz="20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8C8EFFA-5F82-0482-D74F-9002252A34BF}"/>
              </a:ext>
            </a:extLst>
          </p:cNvPr>
          <p:cNvGrpSpPr/>
          <p:nvPr/>
        </p:nvGrpSpPr>
        <p:grpSpPr>
          <a:xfrm>
            <a:off x="1852380" y="6947531"/>
            <a:ext cx="6858282" cy="1665554"/>
            <a:chOff x="1852380" y="3492053"/>
            <a:chExt cx="6858282" cy="166555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B029137-ADDC-73DD-1B40-2988D3B470D6}"/>
                </a:ext>
              </a:extLst>
            </p:cNvPr>
            <p:cNvSpPr txBox="1"/>
            <p:nvPr/>
          </p:nvSpPr>
          <p:spPr>
            <a:xfrm>
              <a:off x="1852380" y="3492053"/>
              <a:ext cx="6858282" cy="11899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400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추가적인 연구 방향</a:t>
              </a:r>
              <a:endParaRPr lang="en-US" altLang="ko-KR" sz="2400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endParaRPr lang="en-US" altLang="ko-KR" sz="2400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</p:txBody>
        </p:sp>
        <p:sp>
          <p:nvSpPr>
            <p:cNvPr id="22" name="TextBox 6">
              <a:extLst>
                <a:ext uri="{FF2B5EF4-FFF2-40B4-BE49-F238E27FC236}">
                  <a16:creationId xmlns:a16="http://schemas.microsoft.com/office/drawing/2014/main" id="{BB27DE03-9EA7-28CA-5E6B-C1AD12F84888}"/>
                </a:ext>
              </a:extLst>
            </p:cNvPr>
            <p:cNvSpPr txBox="1"/>
            <p:nvPr/>
          </p:nvSpPr>
          <p:spPr>
            <a:xfrm>
              <a:off x="1870965" y="4142008"/>
              <a:ext cx="6839697" cy="10155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① 이동 시</a:t>
              </a:r>
              <a:r>
                <a:rPr lang="en-US" altLang="ko-KR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,</a:t>
              </a: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 물품 훼손 방지를 위한 </a:t>
              </a:r>
              <a:r>
                <a:rPr lang="en-US" altLang="ko-KR" sz="2000" b="1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H/W</a:t>
              </a:r>
              <a:r>
                <a:rPr lang="ko-KR" altLang="en-US" sz="2000" b="1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 디자인 보완</a:t>
              </a:r>
            </a:p>
            <a:p>
              <a:pPr eaLnBrk="1" hangingPunct="1">
                <a:lnSpc>
                  <a:spcPct val="150000"/>
                </a:lnSpc>
                <a:spcBef>
                  <a:spcPts val="350"/>
                </a:spcBef>
                <a:buClr>
                  <a:srgbClr val="FF0000"/>
                </a:buClr>
              </a:pP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② 택배 전달 시</a:t>
              </a:r>
              <a:r>
                <a:rPr lang="en-US" altLang="ko-KR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, </a:t>
              </a:r>
              <a:r>
                <a:rPr lang="ko-KR" altLang="en-US" sz="20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배송 물품 </a:t>
              </a:r>
              <a:r>
                <a:rPr lang="ko-KR" altLang="en-US" sz="2000" b="1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사진 촬영 및 전송 앱 개발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96498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그룹 61">
            <a:extLst>
              <a:ext uri="{FF2B5EF4-FFF2-40B4-BE49-F238E27FC236}">
                <a16:creationId xmlns:a16="http://schemas.microsoft.com/office/drawing/2014/main" id="{ABE4848E-E0A0-5E30-F378-176B55A5FF09}"/>
              </a:ext>
            </a:extLst>
          </p:cNvPr>
          <p:cNvGrpSpPr/>
          <p:nvPr/>
        </p:nvGrpSpPr>
        <p:grpSpPr>
          <a:xfrm>
            <a:off x="1865960" y="3416785"/>
            <a:ext cx="14556081" cy="6679451"/>
            <a:chOff x="1527155" y="2965439"/>
            <a:chExt cx="14556081" cy="6679451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BE74A826-7E1B-7620-FFA0-F8EA42B37520}"/>
                </a:ext>
              </a:extLst>
            </p:cNvPr>
            <p:cNvGrpSpPr/>
            <p:nvPr/>
          </p:nvGrpSpPr>
          <p:grpSpPr>
            <a:xfrm>
              <a:off x="8023464" y="5434423"/>
              <a:ext cx="1563461" cy="1563461"/>
              <a:chOff x="8331591" y="5145526"/>
              <a:chExt cx="1563461" cy="1563461"/>
            </a:xfrm>
          </p:grpSpPr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F11869FB-01F7-977B-AE1B-AF4753A81F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31591" y="5927257"/>
                <a:ext cx="1563461" cy="0"/>
              </a:xfrm>
              <a:prstGeom prst="line">
                <a:avLst/>
              </a:prstGeom>
              <a:ln w="28575">
                <a:solidFill>
                  <a:srgbClr val="08182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A046EDEC-630F-A70A-4F0D-1637DC98AE0E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331591" y="5927257"/>
                <a:ext cx="1563461" cy="0"/>
              </a:xfrm>
              <a:prstGeom prst="line">
                <a:avLst/>
              </a:prstGeom>
              <a:ln w="28575">
                <a:solidFill>
                  <a:srgbClr val="08182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그룹 60">
              <a:extLst>
                <a:ext uri="{FF2B5EF4-FFF2-40B4-BE49-F238E27FC236}">
                  <a16:creationId xmlns:a16="http://schemas.microsoft.com/office/drawing/2014/main" id="{BDA53697-0E09-E4CA-D3E4-05C2C5FBBFC2}"/>
                </a:ext>
              </a:extLst>
            </p:cNvPr>
            <p:cNvGrpSpPr/>
            <p:nvPr/>
          </p:nvGrpSpPr>
          <p:grpSpPr>
            <a:xfrm>
              <a:off x="1527155" y="2965439"/>
              <a:ext cx="5373040" cy="6143407"/>
              <a:chOff x="1527155" y="2965439"/>
              <a:chExt cx="5373040" cy="6143407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0A49268-3386-EC88-A3B0-C09E31E78320}"/>
                  </a:ext>
                </a:extLst>
              </p:cNvPr>
              <p:cNvSpPr txBox="1"/>
              <p:nvPr/>
            </p:nvSpPr>
            <p:spPr>
              <a:xfrm>
                <a:off x="1529632" y="2965439"/>
                <a:ext cx="3769925" cy="1269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2700" dirty="0">
                    <a:solidFill>
                      <a:srgbClr val="08182B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제목 </a:t>
                </a:r>
                <a:r>
                  <a:rPr lang="en-US" altLang="ko-KR" sz="2700" dirty="0">
                    <a:solidFill>
                      <a:srgbClr val="08182B"/>
                    </a:solidFill>
                    <a:latin typeface="Microsoft 고딕Neo" panose="020B0500000101010101" pitchFamily="50" charset="-127"/>
                    <a:ea typeface="Microsoft 고딕Neo" panose="020B0500000101010101" pitchFamily="50" charset="-127"/>
                    <a:cs typeface="Microsoft 고딕Neo" panose="020B0500000101010101" pitchFamily="50" charset="-127"/>
                  </a:rPr>
                  <a:t>·</a:t>
                </a:r>
                <a:r>
                  <a:rPr lang="ko-KR" altLang="en-US" sz="2700" dirty="0">
                    <a:solidFill>
                      <a:srgbClr val="08182B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 기간 </a:t>
                </a:r>
                <a:r>
                  <a:rPr lang="en-US" altLang="ko-KR" sz="2700" dirty="0">
                    <a:solidFill>
                      <a:srgbClr val="08182B"/>
                    </a:solidFill>
                    <a:latin typeface="Microsoft 고딕Neo" panose="020B0500000101010101" pitchFamily="50" charset="-127"/>
                    <a:ea typeface="Microsoft 고딕Neo" panose="020B0500000101010101" pitchFamily="50" charset="-127"/>
                    <a:cs typeface="Microsoft 고딕Neo" panose="020B0500000101010101" pitchFamily="50" charset="-127"/>
                  </a:rPr>
                  <a:t>·</a:t>
                </a:r>
                <a:r>
                  <a:rPr lang="ko-KR" altLang="en-US" sz="2700" dirty="0">
                    <a:solidFill>
                      <a:srgbClr val="08182B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 구분</a:t>
                </a:r>
                <a:endParaRPr lang="en-US" altLang="ko-KR" sz="2700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2700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366E9FE-00D2-041B-7592-1208DB54C208}"/>
                  </a:ext>
                </a:extLst>
              </p:cNvPr>
              <p:cNvSpPr txBox="1"/>
              <p:nvPr/>
            </p:nvSpPr>
            <p:spPr>
              <a:xfrm>
                <a:off x="1529633" y="6712887"/>
                <a:ext cx="3313162" cy="6462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2700" dirty="0">
                    <a:solidFill>
                      <a:srgbClr val="08182B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최종 연구 목표</a:t>
                </a:r>
                <a:endParaRPr lang="en-US" altLang="ko-KR" sz="2700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BDF01D97-562D-DA99-5CA7-86CB3948B8B0}"/>
                  </a:ext>
                </a:extLst>
              </p:cNvPr>
              <p:cNvSpPr txBox="1"/>
              <p:nvPr/>
            </p:nvSpPr>
            <p:spPr>
              <a:xfrm>
                <a:off x="1527155" y="3763723"/>
                <a:ext cx="5373040" cy="15952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승강기 연동 배달 로봇</a:t>
                </a:r>
              </a:p>
              <a:p>
                <a:pPr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23</a:t>
                </a: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년 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3</a:t>
                </a: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월 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~ 6</a:t>
                </a: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월 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(4</a:t>
                </a: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개월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)</a:t>
                </a:r>
              </a:p>
              <a:p>
                <a:pPr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설계 및 실물제작 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/ </a:t>
                </a: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일반 </a:t>
                </a:r>
                <a:r>
                  <a:rPr lang="ko-KR" altLang="en-US" sz="2100" dirty="0" err="1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캡스톤디자인</a:t>
                </a:r>
                <a:endParaRPr lang="ko-KR" altLang="en-US" sz="2100" dirty="0">
                  <a:solidFill>
                    <a:srgbClr val="000000"/>
                  </a:solidFill>
                  <a:latin typeface="에스코어 드림 4 Regular"/>
                  <a:ea typeface="에스코어 드림 4 Regular"/>
                  <a:cs typeface="Microsoft 고딕Neo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74A96CA-2778-BF23-6839-7EC5CF701105}"/>
                  </a:ext>
                </a:extLst>
              </p:cNvPr>
              <p:cNvSpPr txBox="1"/>
              <p:nvPr/>
            </p:nvSpPr>
            <p:spPr>
              <a:xfrm>
                <a:off x="1527155" y="7513601"/>
                <a:ext cx="5068240" cy="15952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① 로봇 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– </a:t>
                </a: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승강기 연동 시스템 구축</a:t>
                </a:r>
              </a:p>
              <a:p>
                <a:pPr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② 사용자 지정 위치 자율주행</a:t>
                </a:r>
              </a:p>
              <a:p>
                <a:pPr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③ </a:t>
                </a:r>
                <a:r>
                  <a:rPr lang="ko-KR" altLang="en-US" sz="2100" dirty="0" err="1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로봇팔</a:t>
                </a: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 활용 배송 물품 이동</a:t>
                </a:r>
              </a:p>
            </p:txBody>
          </p:sp>
        </p:grp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88E53B2C-A670-ED78-C862-C2FB97823A5B}"/>
                </a:ext>
              </a:extLst>
            </p:cNvPr>
            <p:cNvGrpSpPr/>
            <p:nvPr/>
          </p:nvGrpSpPr>
          <p:grpSpPr>
            <a:xfrm>
              <a:off x="11014995" y="2965439"/>
              <a:ext cx="5068241" cy="6679451"/>
              <a:chOff x="11014995" y="2965439"/>
              <a:chExt cx="5068241" cy="6679451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D683383-3FA0-BB9B-1DEE-4D893DCD6367}"/>
                  </a:ext>
                </a:extLst>
              </p:cNvPr>
              <p:cNvSpPr txBox="1"/>
              <p:nvPr/>
            </p:nvSpPr>
            <p:spPr>
              <a:xfrm>
                <a:off x="13432612" y="2965439"/>
                <a:ext cx="2650623" cy="6462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ko-KR" altLang="en-US" sz="2700" dirty="0">
                    <a:solidFill>
                      <a:srgbClr val="08182B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참여 연구원</a:t>
                </a:r>
                <a:endParaRPr lang="en-US" altLang="ko-KR" sz="2700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8B5F95A-0767-E23B-B9E9-394AC588F8D3}"/>
                  </a:ext>
                </a:extLst>
              </p:cNvPr>
              <p:cNvSpPr txBox="1"/>
              <p:nvPr/>
            </p:nvSpPr>
            <p:spPr>
              <a:xfrm>
                <a:off x="11548396" y="6712887"/>
                <a:ext cx="4534840" cy="6462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ko-KR" altLang="en-US" sz="2700">
                    <a:solidFill>
                      <a:srgbClr val="08182B"/>
                    </a:solidFill>
                    <a:latin typeface="에스코어 드림 6 Bold" panose="020B0703030302020204" pitchFamily="34" charset="-127"/>
                    <a:ea typeface="에스코어 드림 6 Bold" panose="020B0703030302020204" pitchFamily="34" charset="-127"/>
                  </a:rPr>
                  <a:t>최종 연구 예상 결과물</a:t>
                </a:r>
                <a:endParaRPr lang="en-US" altLang="ko-KR" sz="2700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A3DE900-8F0D-71A8-D59B-15491188EA5D}"/>
                  </a:ext>
                </a:extLst>
              </p:cNvPr>
              <p:cNvSpPr txBox="1"/>
              <p:nvPr/>
            </p:nvSpPr>
            <p:spPr>
              <a:xfrm>
                <a:off x="11014998" y="3763723"/>
                <a:ext cx="5068237" cy="21312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조장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: [182526] </a:t>
                </a: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황승현</a:t>
                </a:r>
                <a:endParaRPr lang="en-US" altLang="ko-KR" sz="2100" dirty="0">
                  <a:solidFill>
                    <a:srgbClr val="000000"/>
                  </a:solidFill>
                  <a:latin typeface="에스코어 드림 4 Regular"/>
                  <a:ea typeface="에스코어 드림 4 Regular"/>
                  <a:cs typeface="Microsoft 고딕Neo"/>
                </a:endParaRPr>
              </a:p>
              <a:p>
                <a:pPr algn="r"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└  총괄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, </a:t>
                </a: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기획 및 개발 </a:t>
                </a:r>
                <a:endParaRPr lang="en-US" altLang="ko-KR" sz="2100" dirty="0">
                  <a:solidFill>
                    <a:srgbClr val="000000"/>
                  </a:solidFill>
                  <a:latin typeface="에스코어 드림 4 Regular"/>
                  <a:ea typeface="에스코어 드림 4 Regular"/>
                  <a:cs typeface="Microsoft 고딕Neo"/>
                </a:endParaRPr>
              </a:p>
              <a:p>
                <a:pPr algn="r"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조원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: [205175] </a:t>
                </a: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박지영</a:t>
                </a:r>
                <a:endParaRPr lang="en-US" altLang="ko-KR" sz="2100" dirty="0">
                  <a:solidFill>
                    <a:srgbClr val="000000"/>
                  </a:solidFill>
                  <a:latin typeface="에스코어 드림 4 Regular"/>
                  <a:ea typeface="에스코어 드림 4 Regular"/>
                  <a:cs typeface="Microsoft 고딕Neo"/>
                </a:endParaRPr>
              </a:p>
              <a:p>
                <a:pPr algn="r"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└  개발 및 서버 구축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BA6D3A5-EAF1-3397-0512-40E19155EE1A}"/>
                  </a:ext>
                </a:extLst>
              </p:cNvPr>
              <p:cNvSpPr txBox="1"/>
              <p:nvPr/>
            </p:nvSpPr>
            <p:spPr>
              <a:xfrm>
                <a:off x="11014995" y="7513601"/>
                <a:ext cx="5068240" cy="21312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① 승강기 연동 택배 로봇 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H/W</a:t>
                </a:r>
              </a:p>
              <a:p>
                <a:pPr algn="r"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② 간이 승강기 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H/W</a:t>
                </a:r>
              </a:p>
              <a:p>
                <a:pPr algn="r"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r>
                  <a:rPr lang="ko-KR" altLang="en-US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③ 동작 시스템 </a:t>
                </a:r>
                <a:r>
                  <a:rPr lang="en-US" altLang="ko-KR" sz="2100" dirty="0">
                    <a:solidFill>
                      <a:srgbClr val="000000"/>
                    </a:solidFill>
                    <a:latin typeface="에스코어 드림 4 Regular"/>
                    <a:ea typeface="에스코어 드림 4 Regular"/>
                    <a:cs typeface="Microsoft 고딕Neo"/>
                  </a:rPr>
                  <a:t>S/W</a:t>
                </a:r>
              </a:p>
              <a:p>
                <a:pPr algn="r">
                  <a:lnSpc>
                    <a:spcPct val="150000"/>
                  </a:lnSpc>
                  <a:spcBef>
                    <a:spcPts val="350"/>
                  </a:spcBef>
                  <a:buClr>
                    <a:srgbClr val="FF0000"/>
                  </a:buClr>
                  <a:defRPr/>
                </a:pPr>
                <a:endParaRPr lang="ko-KR" altLang="en-US" sz="2100" dirty="0">
                  <a:solidFill>
                    <a:srgbClr val="000000"/>
                  </a:solidFill>
                  <a:latin typeface="에스코어 드림 4 Regular"/>
                  <a:ea typeface="에스코어 드림 4 Regular"/>
                  <a:cs typeface="Microsoft 고딕Neo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D08D29B-4E8D-C65B-9A03-F978A3B98FD8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D5E2720-9742-1E7E-C97E-A5D8BE1084EE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665064B-1A44-B1E4-63D5-6FF5DA64C935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4B735D74-E987-2DE5-6AD6-22456F7E3C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4BEE3EB2-94B0-CE6A-5E51-3683F63D9837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3D8BF8D-B468-33FC-028E-5E11E90B0437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6E533B09-370A-3F49-674A-9CCBDF7B45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2FB74956-EB63-1387-4633-188E7686A77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6F985C6-4964-CB87-03EC-B9A0728F1DA6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0A2850AE-5F93-780E-8919-23FBA879A4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4F38B8C-3CB4-2683-F217-CDD73B64AB17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8F81FE8-1AF2-7A5E-743D-787BB5FC20A0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7B1645FF-4C41-875A-6F64-830074FB4C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4934BA8-C0BD-26A0-4B15-D9B7C692E34D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icrosoft 고딕Neo" panose="020B0500000101010101" pitchFamily="50" charset="-127"/>
              </a:rPr>
              <a:t>연구 개요</a:t>
            </a:r>
            <a:endParaRPr lang="en-US" altLang="ko-KR" sz="2800" b="1" dirty="0">
              <a:solidFill>
                <a:srgbClr val="08182B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52" name="액자 51">
            <a:extLst>
              <a:ext uri="{FF2B5EF4-FFF2-40B4-BE49-F238E27FC236}">
                <a16:creationId xmlns:a16="http://schemas.microsoft.com/office/drawing/2014/main" id="{BB7AE362-5907-CD02-E47A-A67789FF736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521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9D08D29B-4E8D-C65B-9A03-F978A3B98FD8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D5E2720-9742-1E7E-C97E-A5D8BE1084EE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665064B-1A44-B1E4-63D5-6FF5DA64C935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4B735D74-E987-2DE5-6AD6-22456F7E3C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4BEE3EB2-94B0-CE6A-5E51-3683F63D9837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3D8BF8D-B468-33FC-028E-5E11E90B0437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6E533B09-370A-3F49-674A-9CCBDF7B45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2FB74956-EB63-1387-4633-188E7686A77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6F985C6-4964-CB87-03EC-B9A0728F1DA6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0A2850AE-5F93-780E-8919-23FBA879A4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4F38B8C-3CB4-2683-F217-CDD73B64AB17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8F81FE8-1AF2-7A5E-743D-787BB5FC20A0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7B1645FF-4C41-875A-6F64-830074FB4C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4934BA8-C0BD-26A0-4B15-D9B7C692E34D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icrosoft 고딕Neo" panose="020B0500000101010101" pitchFamily="50" charset="-127"/>
              </a:rPr>
              <a:t>연구 배경</a:t>
            </a:r>
            <a:endParaRPr lang="en-US" altLang="ko-KR" sz="2800" b="1" dirty="0">
              <a:solidFill>
                <a:srgbClr val="08182B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0AF0422-3CA2-AC74-36B2-B02878388392}"/>
              </a:ext>
            </a:extLst>
          </p:cNvPr>
          <p:cNvGrpSpPr/>
          <p:nvPr/>
        </p:nvGrpSpPr>
        <p:grpSpPr>
          <a:xfrm>
            <a:off x="4018970" y="3162300"/>
            <a:ext cx="10250060" cy="6111087"/>
            <a:chOff x="4595726" y="2898633"/>
            <a:chExt cx="10250060" cy="6111087"/>
          </a:xfrm>
        </p:grpSpPr>
        <p:pic>
          <p:nvPicPr>
            <p:cNvPr id="5" name="Picture 2" descr="https://imgnews.pstatic.net/image/057/2021/02/19/0001550661_002_20210219172601136.png?type=w647">
              <a:extLst>
                <a:ext uri="{FF2B5EF4-FFF2-40B4-BE49-F238E27FC236}">
                  <a16:creationId xmlns:a16="http://schemas.microsoft.com/office/drawing/2014/main" id="{EED0CEB8-AA9D-6E74-9996-64F0C03180C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4595726" y="2898633"/>
              <a:ext cx="10250060" cy="5418455"/>
            </a:xfrm>
            <a:prstGeom prst="rect">
              <a:avLst/>
            </a:prstGeom>
            <a:noFill/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FE07D64-52D9-C97C-41F8-F8B453E0A902}"/>
                </a:ext>
              </a:extLst>
            </p:cNvPr>
            <p:cNvSpPr txBox="1"/>
            <p:nvPr/>
          </p:nvSpPr>
          <p:spPr>
            <a:xfrm>
              <a:off x="6291615" y="8425073"/>
              <a:ext cx="6858282" cy="5846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b="1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Microsoft 고딕Neo" panose="020B0500000101010101" pitchFamily="50" charset="-127"/>
                </a:rPr>
                <a:t>&lt; </a:t>
              </a:r>
              <a:r>
                <a:rPr lang="ko-KR" altLang="en-US" sz="2400" b="1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Microsoft 고딕Neo" panose="020B0500000101010101" pitchFamily="50" charset="-127"/>
                </a:rPr>
                <a:t>코로나</a:t>
              </a:r>
              <a:r>
                <a:rPr lang="en-US" altLang="ko-KR" sz="2400" b="1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Microsoft 고딕Neo" panose="020B0500000101010101" pitchFamily="50" charset="-127"/>
                </a:rPr>
                <a:t>19 </a:t>
              </a:r>
              <a:r>
                <a:rPr lang="ko-KR" altLang="en-US" sz="2400" b="1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Microsoft 고딕Neo" panose="020B0500000101010101" pitchFamily="50" charset="-127"/>
                </a:rPr>
                <a:t>이후 택배 수요 급증 </a:t>
              </a:r>
              <a:r>
                <a:rPr lang="en-US" altLang="ko-KR" sz="2400" b="1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Microsoft 고딕Neo" panose="020B0500000101010101" pitchFamily="50" charset="-127"/>
                </a:rPr>
                <a:t>&gt;</a:t>
              </a:r>
              <a:endParaRPr lang="ko-KR" altLang="en-US" sz="24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icrosoft 고딕Neo" panose="020B0500000101010101" pitchFamily="50" charset="-127"/>
              </a:endParaRPr>
            </a:p>
          </p:txBody>
        </p:sp>
      </p:grpSp>
      <p:sp>
        <p:nvSpPr>
          <p:cNvPr id="15" name="액자 14">
            <a:extLst>
              <a:ext uri="{FF2B5EF4-FFF2-40B4-BE49-F238E27FC236}">
                <a16:creationId xmlns:a16="http://schemas.microsoft.com/office/drawing/2014/main" id="{F875D80C-D7A0-DF73-E1DE-0E88A1554EF7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306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9D08D29B-4E8D-C65B-9A03-F978A3B98FD8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D5E2720-9742-1E7E-C97E-A5D8BE1084EE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665064B-1A44-B1E4-63D5-6FF5DA64C935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4B735D74-E987-2DE5-6AD6-22456F7E3C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4BEE3EB2-94B0-CE6A-5E51-3683F63D9837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3D8BF8D-B468-33FC-028E-5E11E90B0437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6E533B09-370A-3F49-674A-9CCBDF7B45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2FB74956-EB63-1387-4633-188E7686A77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6F985C6-4964-CB87-03EC-B9A0728F1DA6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0A2850AE-5F93-780E-8919-23FBA879A4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C4F38B8C-3CB4-2683-F217-CDD73B64AB17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8F81FE8-1AF2-7A5E-743D-787BB5FC20A0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7B1645FF-4C41-875A-6F64-830074FB4C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B4934BA8-C0BD-26A0-4B15-D9B7C692E34D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icrosoft 고딕Neo" panose="020B0500000101010101" pitchFamily="50" charset="-127"/>
              </a:rPr>
              <a:t>연구 필요성</a:t>
            </a:r>
            <a:endParaRPr lang="en-US" altLang="ko-KR" sz="2800" b="1" dirty="0">
              <a:solidFill>
                <a:srgbClr val="08182B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83B3C385-4DC4-373D-BABC-FFACD6A79814}"/>
              </a:ext>
            </a:extLst>
          </p:cNvPr>
          <p:cNvGrpSpPr/>
          <p:nvPr/>
        </p:nvGrpSpPr>
        <p:grpSpPr>
          <a:xfrm>
            <a:off x="4081862" y="3390565"/>
            <a:ext cx="10124276" cy="5882822"/>
            <a:chOff x="4081862" y="3390565"/>
            <a:chExt cx="10124276" cy="5882822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CA5762E7-64A6-0BDC-C4D3-8FD4B28B01DD}"/>
                </a:ext>
              </a:extLst>
            </p:cNvPr>
            <p:cNvGrpSpPr/>
            <p:nvPr/>
          </p:nvGrpSpPr>
          <p:grpSpPr>
            <a:xfrm>
              <a:off x="4081862" y="3390565"/>
              <a:ext cx="10124276" cy="5064315"/>
              <a:chOff x="9271598" y="3952218"/>
              <a:chExt cx="8446565" cy="4225099"/>
            </a:xfrm>
          </p:grpSpPr>
          <p:pic>
            <p:nvPicPr>
              <p:cNvPr id="4" name="그림 22">
                <a:extLst>
                  <a:ext uri="{FF2B5EF4-FFF2-40B4-BE49-F238E27FC236}">
                    <a16:creationId xmlns:a16="http://schemas.microsoft.com/office/drawing/2014/main" id="{0056D72E-BB55-FDB2-8C9E-17FEB2F7B7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3330" t="16670" r="39170" b="67240"/>
              <a:stretch>
                <a:fillRect/>
              </a:stretch>
            </p:blipFill>
            <p:spPr>
              <a:xfrm>
                <a:off x="9296400" y="3952218"/>
                <a:ext cx="8406802" cy="2029481"/>
              </a:xfrm>
              <a:prstGeom prst="rect">
                <a:avLst/>
              </a:prstGeom>
            </p:spPr>
          </p:pic>
          <p:pic>
            <p:nvPicPr>
              <p:cNvPr id="7" name="그림 23">
                <a:extLst>
                  <a:ext uri="{FF2B5EF4-FFF2-40B4-BE49-F238E27FC236}">
                    <a16:creationId xmlns:a16="http://schemas.microsoft.com/office/drawing/2014/main" id="{34A791FB-886B-2068-3283-3658194E7B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4170" t="79630" r="40830" b="7040"/>
              <a:stretch>
                <a:fillRect/>
              </a:stretch>
            </p:blipFill>
            <p:spPr>
              <a:xfrm>
                <a:off x="9271598" y="6367339"/>
                <a:ext cx="8446565" cy="1809978"/>
              </a:xfrm>
              <a:prstGeom prst="rect">
                <a:avLst/>
              </a:prstGeom>
            </p:spPr>
          </p:pic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0951271-0948-EB83-8864-03C50B6FDDCB}"/>
                </a:ext>
              </a:extLst>
            </p:cNvPr>
            <p:cNvSpPr txBox="1"/>
            <p:nvPr/>
          </p:nvSpPr>
          <p:spPr>
            <a:xfrm>
              <a:off x="4533830" y="8688740"/>
              <a:ext cx="9220341" cy="5846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b="1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Microsoft 고딕Neo" panose="020B0500000101010101" pitchFamily="50" charset="-127"/>
                </a:rPr>
                <a:t>&lt; </a:t>
              </a:r>
              <a:r>
                <a:rPr lang="ko-KR" altLang="en-US" sz="2400" b="1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Microsoft 고딕Neo" panose="020B0500000101010101" pitchFamily="50" charset="-127"/>
                </a:rPr>
                <a:t>택배기사의 아파트 승강기 사용 독점으로 인한 문제 발생 </a:t>
              </a:r>
              <a:r>
                <a:rPr lang="en-US" altLang="ko-KR" sz="2400" b="1" dirty="0">
                  <a:solidFill>
                    <a:srgbClr val="08182B"/>
                  </a:solidFill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Microsoft 고딕Neo" panose="020B0500000101010101" pitchFamily="50" charset="-127"/>
                </a:rPr>
                <a:t>&gt;</a:t>
              </a:r>
              <a:endParaRPr lang="ko-KR" altLang="en-US" sz="24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icrosoft 고딕Neo" panose="020B0500000101010101" pitchFamily="50" charset="-127"/>
              </a:endParaRPr>
            </a:p>
          </p:txBody>
        </p:sp>
      </p:grpSp>
      <p:cxnSp>
        <p:nvCxnSpPr>
          <p:cNvPr id="24" name="직선 연결선 24">
            <a:extLst>
              <a:ext uri="{FF2B5EF4-FFF2-40B4-BE49-F238E27FC236}">
                <a16:creationId xmlns:a16="http://schemas.microsoft.com/office/drawing/2014/main" id="{A7A68A56-95C1-0571-819F-53D1E4A57727}"/>
              </a:ext>
            </a:extLst>
          </p:cNvPr>
          <p:cNvCxnSpPr>
            <a:cxnSpLocks/>
          </p:cNvCxnSpPr>
          <p:nvPr/>
        </p:nvCxnSpPr>
        <p:spPr>
          <a:xfrm>
            <a:off x="4572000" y="4082427"/>
            <a:ext cx="677109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4">
            <a:extLst>
              <a:ext uri="{FF2B5EF4-FFF2-40B4-BE49-F238E27FC236}">
                <a16:creationId xmlns:a16="http://schemas.microsoft.com/office/drawing/2014/main" id="{70E278D9-72B6-75D8-7890-245C3AC7BA0E}"/>
              </a:ext>
            </a:extLst>
          </p:cNvPr>
          <p:cNvCxnSpPr>
            <a:cxnSpLocks/>
          </p:cNvCxnSpPr>
          <p:nvPr/>
        </p:nvCxnSpPr>
        <p:spPr>
          <a:xfrm>
            <a:off x="6834284" y="7734300"/>
            <a:ext cx="718651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4">
            <a:extLst>
              <a:ext uri="{FF2B5EF4-FFF2-40B4-BE49-F238E27FC236}">
                <a16:creationId xmlns:a16="http://schemas.microsoft.com/office/drawing/2014/main" id="{9A571ED9-D2B4-B986-1463-ADA2F612C9F9}"/>
              </a:ext>
            </a:extLst>
          </p:cNvPr>
          <p:cNvCxnSpPr>
            <a:cxnSpLocks/>
          </p:cNvCxnSpPr>
          <p:nvPr/>
        </p:nvCxnSpPr>
        <p:spPr>
          <a:xfrm>
            <a:off x="4156578" y="8039100"/>
            <a:ext cx="300622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액자 30">
            <a:extLst>
              <a:ext uri="{FF2B5EF4-FFF2-40B4-BE49-F238E27FC236}">
                <a16:creationId xmlns:a16="http://schemas.microsoft.com/office/drawing/2014/main" id="{BDD3A780-AB88-9711-BDF0-D0991A36D9D6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528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액자 7">
            <a:extLst>
              <a:ext uri="{FF2B5EF4-FFF2-40B4-BE49-F238E27FC236}">
                <a16:creationId xmlns:a16="http://schemas.microsoft.com/office/drawing/2014/main" id="{66BCCC7D-2612-4FE4-7444-B26EE7EC601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7652E4C-1F47-8E04-7AF5-407F53001FE0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A0C044F-30BB-F188-48FB-1A1B402A988A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87FAF2-1869-FF32-D351-FA4A8A8DD9FA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5C53ECB6-AA07-F9DF-4B95-F9D0721E69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29F6FCC-2A64-32A9-A1F9-23965C8CBFAB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2584994-55F1-D180-7904-5E543E8CB4EF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68922B57-CABB-88DD-C8B4-6169005F60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2539EC4-C427-318E-49D0-5AAAAC12D58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F7B9C2E-E5A2-5313-BDE1-0DFC8EABB8E5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6FDEBA6-6ED3-E4EC-DB49-05F342DBE3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B0D1969-0713-86A9-19BF-0F337827B79E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AB10EE-810B-5470-5A4F-5B91C53D94EA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EDC1DB2D-C784-1328-6718-64435FFD21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F74E51-0E9C-0D56-DEA6-764FD31DE958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Microsoft 고딕Neo" panose="020B0500000101010101" pitchFamily="50" charset="-127"/>
              </a:rPr>
              <a:t>주요 부품 및 완성품 모습</a:t>
            </a:r>
            <a:endParaRPr lang="en-US" altLang="ko-KR" sz="2800" b="1" dirty="0">
              <a:solidFill>
                <a:srgbClr val="08182B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BBB0A37E-839D-E6A4-516F-6EDA3099B0D8}"/>
              </a:ext>
            </a:extLst>
          </p:cNvPr>
          <p:cNvGrpSpPr/>
          <p:nvPr/>
        </p:nvGrpSpPr>
        <p:grpSpPr>
          <a:xfrm>
            <a:off x="11457607" y="2466350"/>
            <a:ext cx="5611196" cy="6690567"/>
            <a:chOff x="7772400" y="2075944"/>
            <a:chExt cx="5813948" cy="7453586"/>
          </a:xfrm>
        </p:grpSpPr>
        <p:pic>
          <p:nvPicPr>
            <p:cNvPr id="19" name="Picture 6" descr="ROBOTIS OpenManipulator-X (RM-X52-TNM), 1.587,95 €">
              <a:extLst>
                <a:ext uri="{FF2B5EF4-FFF2-40B4-BE49-F238E27FC236}">
                  <a16:creationId xmlns:a16="http://schemas.microsoft.com/office/drawing/2014/main" id="{4F6E6A09-83E7-DD49-0CB9-14AD7D856A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72400" y="2075944"/>
              <a:ext cx="5813948" cy="7415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Smarti Pi Touch Case for the Official Raspberry Pi Display | Samm Market">
              <a:extLst>
                <a:ext uri="{FF2B5EF4-FFF2-40B4-BE49-F238E27FC236}">
                  <a16:creationId xmlns:a16="http://schemas.microsoft.com/office/drawing/2014/main" id="{E237F2C0-A837-F18A-41A2-D10B8F4E5AB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866"/>
            <a:stretch/>
          </p:blipFill>
          <p:spPr bwMode="auto">
            <a:xfrm flipH="1">
              <a:off x="7859459" y="4843231"/>
              <a:ext cx="3989641" cy="4686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5455937-47F7-9DCF-273F-CCCCC225C201}"/>
              </a:ext>
            </a:extLst>
          </p:cNvPr>
          <p:cNvGrpSpPr/>
          <p:nvPr/>
        </p:nvGrpSpPr>
        <p:grpSpPr>
          <a:xfrm>
            <a:off x="1556775" y="4870755"/>
            <a:ext cx="9880643" cy="3397111"/>
            <a:chOff x="1570400" y="4870361"/>
            <a:chExt cx="9880643" cy="3397111"/>
          </a:xfrm>
        </p:grpSpPr>
        <p:pic>
          <p:nvPicPr>
            <p:cNvPr id="1032" name="Picture 8" descr="NVIDIA Jetson Nano 개발자 키트 B01 컴퓨터 AI 개발자 보드 B01 버전|데모 보드| - AliExpress">
              <a:extLst>
                <a:ext uri="{FF2B5EF4-FFF2-40B4-BE49-F238E27FC236}">
                  <a16:creationId xmlns:a16="http://schemas.microsoft.com/office/drawing/2014/main" id="{923A7D50-9C36-CC47-A304-A4A29FF06E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70400" y="5075555"/>
              <a:ext cx="3053740" cy="3053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DJI Pocket 2 - Magic At Hand - DJI">
              <a:extLst>
                <a:ext uri="{FF2B5EF4-FFF2-40B4-BE49-F238E27FC236}">
                  <a16:creationId xmlns:a16="http://schemas.microsoft.com/office/drawing/2014/main" id="{E8B34D0D-4517-D99B-C142-E603569004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92109" y="4870361"/>
              <a:ext cx="3258934" cy="32589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Rplidar China Trade,Buy China Direct From Rplidar Factories at Alibaba.com">
              <a:extLst>
                <a:ext uri="{FF2B5EF4-FFF2-40B4-BE49-F238E27FC236}">
                  <a16:creationId xmlns:a16="http://schemas.microsoft.com/office/drawing/2014/main" id="{92B2D2B3-6758-C63C-0474-C18D0E1DCC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9916" y="5304155"/>
              <a:ext cx="2963317" cy="2963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FD46C9EF-4315-BAEB-923E-606E0BDFF168}"/>
              </a:ext>
            </a:extLst>
          </p:cNvPr>
          <p:cNvSpPr txBox="1"/>
          <p:nvPr/>
        </p:nvSpPr>
        <p:spPr>
          <a:xfrm>
            <a:off x="1475199" y="8110529"/>
            <a:ext cx="3007279" cy="963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08182B"/>
                </a:solidFill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&lt; SBC &gt;</a:t>
            </a:r>
          </a:p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08182B"/>
                </a:solidFill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Jetson</a:t>
            </a:r>
            <a:r>
              <a:rPr lang="ko-KR" altLang="en-US" sz="2000" b="1" dirty="0">
                <a:solidFill>
                  <a:srgbClr val="08182B"/>
                </a:solidFill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 </a:t>
            </a:r>
            <a:r>
              <a:rPr lang="en-US" altLang="ko-KR" sz="2000" b="1" dirty="0">
                <a:solidFill>
                  <a:srgbClr val="08182B"/>
                </a:solidFill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Nano</a:t>
            </a:r>
            <a:endParaRPr lang="en-US" altLang="ko-KR" sz="2000" b="1" dirty="0">
              <a:solidFill>
                <a:srgbClr val="08182B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859B3A7-49D6-E55C-DCF5-9657F286D713}"/>
              </a:ext>
            </a:extLst>
          </p:cNvPr>
          <p:cNvSpPr txBox="1"/>
          <p:nvPr/>
        </p:nvSpPr>
        <p:spPr>
          <a:xfrm>
            <a:off x="4882359" y="8110529"/>
            <a:ext cx="3007279" cy="963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08182B"/>
                </a:solidFill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&lt; 360° Lidar &gt;</a:t>
            </a:r>
          </a:p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08182B"/>
                </a:solidFill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USB2LDS</a:t>
            </a:r>
            <a:endParaRPr lang="en-US" altLang="ko-KR" sz="2000" b="1" dirty="0">
              <a:solidFill>
                <a:srgbClr val="08182B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100AC1-F600-0433-520E-34F498923A09}"/>
              </a:ext>
            </a:extLst>
          </p:cNvPr>
          <p:cNvSpPr txBox="1"/>
          <p:nvPr/>
        </p:nvSpPr>
        <p:spPr>
          <a:xfrm>
            <a:off x="8289519" y="8110529"/>
            <a:ext cx="3007279" cy="963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08182B"/>
                </a:solidFill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&lt; Gimbal Camera &gt;</a:t>
            </a:r>
          </a:p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rgbClr val="08182B"/>
                </a:solidFill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Pocket 2</a:t>
            </a:r>
            <a:endParaRPr lang="en-US" altLang="ko-KR" sz="2000" b="1" dirty="0">
              <a:solidFill>
                <a:srgbClr val="08182B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8095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77652E4C-1F47-8E04-7AF5-407F53001FE0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A0C044F-30BB-F188-48FB-1A1B402A988A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87FAF2-1869-FF32-D351-FA4A8A8DD9FA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5C53ECB6-AA07-F9DF-4B95-F9D0721E69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29F6FCC-2A64-32A9-A1F9-23965C8CBFAB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2584994-55F1-D180-7904-5E543E8CB4EF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68922B57-CABB-88DD-C8B4-6169005F60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2539EC4-C427-318E-49D0-5AAAAC12D58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F7B9C2E-E5A2-5313-BDE1-0DFC8EABB8E5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6FDEBA6-6ED3-E4EC-DB49-05F342DBE3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B0D1969-0713-86A9-19BF-0F337827B79E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AB10EE-810B-5470-5A4F-5B91C53D94EA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EDC1DB2D-C784-1328-6718-64435FFD21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F74E51-0E9C-0D56-DEA6-764FD31DE958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시스템 구성도</a:t>
            </a:r>
            <a:endParaRPr lang="en-US" altLang="ko-KR" sz="2800" b="1" dirty="0">
              <a:solidFill>
                <a:srgbClr val="08182B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D573B32-E4D0-D7CE-4F35-571496798839}"/>
              </a:ext>
            </a:extLst>
          </p:cNvPr>
          <p:cNvGrpSpPr/>
          <p:nvPr/>
        </p:nvGrpSpPr>
        <p:grpSpPr>
          <a:xfrm>
            <a:off x="1742400" y="3344400"/>
            <a:ext cx="14803200" cy="6102000"/>
            <a:chOff x="-78320" y="2136304"/>
            <a:chExt cx="12958241" cy="5328592"/>
          </a:xfrm>
        </p:grpSpPr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DD55E14A-4313-5CB0-F932-B64238E5B2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70222" y="6762967"/>
              <a:ext cx="2186962" cy="0"/>
            </a:xfrm>
            <a:prstGeom prst="straightConnector1">
              <a:avLst/>
            </a:prstGeom>
            <a:ln w="12700">
              <a:solidFill>
                <a:schemeClr val="accent1">
                  <a:shade val="95000"/>
                  <a:satMod val="10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712AD10-8D80-8A5A-2E50-3B919776D2B2}"/>
                </a:ext>
              </a:extLst>
            </p:cNvPr>
            <p:cNvGrpSpPr/>
            <p:nvPr/>
          </p:nvGrpSpPr>
          <p:grpSpPr>
            <a:xfrm>
              <a:off x="2867718" y="6411979"/>
              <a:ext cx="2214001" cy="814098"/>
              <a:chOff x="5585675" y="8126493"/>
              <a:chExt cx="2214001" cy="814098"/>
            </a:xfrm>
          </p:grpSpPr>
          <p:cxnSp>
            <p:nvCxnSpPr>
              <p:cNvPr id="48" name="직선 화살표 연결선 47">
                <a:extLst>
                  <a:ext uri="{FF2B5EF4-FFF2-40B4-BE49-F238E27FC236}">
                    <a16:creationId xmlns:a16="http://schemas.microsoft.com/office/drawing/2014/main" id="{2375E55C-8A7E-0263-344A-4AAFEAE459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85675" y="8414526"/>
                <a:ext cx="2214000" cy="0"/>
              </a:xfrm>
              <a:prstGeom prst="straightConnector1">
                <a:avLst/>
              </a:prstGeom>
              <a:ln w="12700">
                <a:solidFill>
                  <a:schemeClr val="accent1">
                    <a:shade val="95000"/>
                    <a:satMod val="10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화살표 연결선 48">
                <a:extLst>
                  <a:ext uri="{FF2B5EF4-FFF2-40B4-BE49-F238E27FC236}">
                    <a16:creationId xmlns:a16="http://schemas.microsoft.com/office/drawing/2014/main" id="{38889892-E9BC-D990-9D43-DD200D8CB0F0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5585676" y="8603621"/>
                <a:ext cx="2214000" cy="0"/>
              </a:xfrm>
              <a:prstGeom prst="straightConnector1">
                <a:avLst/>
              </a:prstGeom>
              <a:ln w="12700">
                <a:solidFill>
                  <a:schemeClr val="accent1">
                    <a:shade val="95000"/>
                    <a:satMod val="10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5781C62-A55D-8699-8B86-EB4A8F378C4A}"/>
                  </a:ext>
                </a:extLst>
              </p:cNvPr>
              <p:cNvSpPr txBox="1"/>
              <p:nvPr/>
            </p:nvSpPr>
            <p:spPr>
              <a:xfrm>
                <a:off x="5977900" y="8648700"/>
                <a:ext cx="1429550" cy="291891"/>
              </a:xfrm>
              <a:prstGeom prst="rect">
                <a:avLst/>
              </a:prstGeom>
            </p:spPr>
            <p:txBody>
              <a:bodyPr wrap="square"/>
              <a:lstStyle/>
              <a:p>
                <a:pPr algn="ctr">
                  <a:defRPr/>
                </a:pPr>
                <a:r>
                  <a:rPr lang="ko-KR" altLang="en-US" sz="1200" b="1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데이터 전달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5B5E1AD6-DDE8-AE40-C8F1-BC1943850165}"/>
                  </a:ext>
                </a:extLst>
              </p:cNvPr>
              <p:cNvSpPr txBox="1"/>
              <p:nvPr/>
            </p:nvSpPr>
            <p:spPr>
              <a:xfrm>
                <a:off x="5977900" y="8126493"/>
                <a:ext cx="1429550" cy="291891"/>
              </a:xfrm>
              <a:prstGeom prst="rect">
                <a:avLst/>
              </a:prstGeom>
            </p:spPr>
            <p:txBody>
              <a:bodyPr wrap="square"/>
              <a:lstStyle/>
              <a:p>
                <a:pPr algn="ctr">
                  <a:defRPr/>
                </a:pPr>
                <a:r>
                  <a:rPr lang="ko-KR" altLang="en-US" sz="1200" b="1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데이터 요청</a:t>
                </a:r>
              </a:p>
            </p:txBody>
          </p:sp>
        </p:grp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37844E66-1231-1B76-F220-DA642D08464B}"/>
                </a:ext>
              </a:extLst>
            </p:cNvPr>
            <p:cNvCxnSpPr>
              <a:cxnSpLocks/>
            </p:cNvCxnSpPr>
            <p:nvPr/>
          </p:nvCxnSpPr>
          <p:spPr>
            <a:xfrm>
              <a:off x="2890800" y="3745103"/>
              <a:ext cx="7020000" cy="0"/>
            </a:xfrm>
            <a:prstGeom prst="straightConnector1">
              <a:avLst/>
            </a:prstGeom>
            <a:ln w="12700">
              <a:solidFill>
                <a:schemeClr val="accent1">
                  <a:shade val="95000"/>
                  <a:satMod val="10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27069266-3372-B4B7-4F6B-EB4351B757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90800" y="3563952"/>
              <a:ext cx="7020000" cy="0"/>
            </a:xfrm>
            <a:prstGeom prst="straightConnector1">
              <a:avLst/>
            </a:prstGeom>
            <a:ln w="12700">
              <a:solidFill>
                <a:schemeClr val="accent1">
                  <a:shade val="95000"/>
                  <a:satMod val="10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E3A3468A-805D-0736-6367-A551216DD3E2}"/>
                </a:ext>
              </a:extLst>
            </p:cNvPr>
            <p:cNvGrpSpPr/>
            <p:nvPr/>
          </p:nvGrpSpPr>
          <p:grpSpPr>
            <a:xfrm>
              <a:off x="-78320" y="2136304"/>
              <a:ext cx="3312368" cy="5328592"/>
              <a:chOff x="2656081" y="3850818"/>
              <a:chExt cx="3312368" cy="5328592"/>
            </a:xfrm>
          </p:grpSpPr>
          <p:sp>
            <p:nvSpPr>
              <p:cNvPr id="46" name="사각형: 둥근 모서리 45">
                <a:extLst>
                  <a:ext uri="{FF2B5EF4-FFF2-40B4-BE49-F238E27FC236}">
                    <a16:creationId xmlns:a16="http://schemas.microsoft.com/office/drawing/2014/main" id="{6C908E92-BCB1-0003-323C-9BB52D0E38C7}"/>
                  </a:ext>
                </a:extLst>
              </p:cNvPr>
              <p:cNvSpPr/>
              <p:nvPr/>
            </p:nvSpPr>
            <p:spPr>
              <a:xfrm>
                <a:off x="3628189" y="4056046"/>
                <a:ext cx="1368152" cy="360040"/>
              </a:xfrm>
              <a:prstGeom prst="roundRect">
                <a:avLst>
                  <a:gd name="adj" fmla="val 16667"/>
                </a:avLst>
              </a:prstGeom>
              <a:solidFill>
                <a:schemeClr val="dk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altLang="ko-KR" b="1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user</a:t>
                </a: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3423C38C-B45F-BF23-6548-CCDA4F4CCACB}"/>
                  </a:ext>
                </a:extLst>
              </p:cNvPr>
              <p:cNvSpPr/>
              <p:nvPr/>
            </p:nvSpPr>
            <p:spPr>
              <a:xfrm>
                <a:off x="2656081" y="3850818"/>
                <a:ext cx="3312368" cy="5328592"/>
              </a:xfrm>
              <a:prstGeom prst="rect">
                <a:avLst/>
              </a:prstGeom>
              <a:noFill/>
              <a:ln w="12700">
                <a:solidFill>
                  <a:schemeClr val="dk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sz="1100" b="1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endParaRPr>
              </a:p>
            </p:txBody>
          </p:sp>
        </p:grp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3F9E08FA-3E76-3260-2F78-7839AEC99643}"/>
                </a:ext>
              </a:extLst>
            </p:cNvPr>
            <p:cNvSpPr/>
            <p:nvPr/>
          </p:nvSpPr>
          <p:spPr>
            <a:xfrm>
              <a:off x="10539661" y="2341523"/>
              <a:ext cx="1368152" cy="360040"/>
            </a:xfrm>
            <a:prstGeom prst="roundRect">
              <a:avLst>
                <a:gd name="adj" fmla="val 16667"/>
              </a:avLst>
            </a:pr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back-end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82EF88F-1572-353A-1CA4-56FC32500F12}"/>
                </a:ext>
              </a:extLst>
            </p:cNvPr>
            <p:cNvSpPr/>
            <p:nvPr/>
          </p:nvSpPr>
          <p:spPr>
            <a:xfrm>
              <a:off x="9567553" y="2136304"/>
              <a:ext cx="3312368" cy="5328592"/>
            </a:xfrm>
            <a:prstGeom prst="rect">
              <a:avLst/>
            </a:prstGeom>
            <a:noFill/>
            <a:ln w="12700">
              <a:solidFill>
                <a:schemeClr val="dk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sz="1100" b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A4544D3-30C1-CE9C-554C-176A0CAA0EAA}"/>
                </a:ext>
              </a:extLst>
            </p:cNvPr>
            <p:cNvSpPr txBox="1"/>
            <p:nvPr/>
          </p:nvSpPr>
          <p:spPr>
            <a:xfrm>
              <a:off x="10359641" y="2874411"/>
              <a:ext cx="1728192" cy="288032"/>
            </a:xfrm>
            <a:prstGeom prst="rect">
              <a:avLst/>
            </a:prstGeom>
          </p:spPr>
          <p:txBody>
            <a:bodyPr wrap="square"/>
            <a:lstStyle/>
            <a:p>
              <a:pPr algn="ctr">
                <a:defRPr/>
              </a:pPr>
              <a:endParaRPr lang="ko-KR" altLang="en-US" sz="1200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96EC5A3D-E7B1-495E-ED80-4FAF874170E6}"/>
                </a:ext>
              </a:extLst>
            </p:cNvPr>
            <p:cNvSpPr/>
            <p:nvPr/>
          </p:nvSpPr>
          <p:spPr>
            <a:xfrm>
              <a:off x="10179621" y="4290567"/>
              <a:ext cx="2088232" cy="612000"/>
            </a:xfrm>
            <a:prstGeom prst="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w="med" len="med"/>
              <a:tailEnd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1200" b="1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자율주행 및 승강기 탑승 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로봇팔</a:t>
              </a:r>
              <a:r>
                <a:rPr lang="ko-KR" altLang="en-US" sz="1200" b="1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 활용 객체 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피킹</a:t>
              </a:r>
              <a:endParaRPr lang="en-US" altLang="ko-KR" sz="1200" b="1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73C541AB-BC40-3D95-06B5-DC76FC73DE15}"/>
                </a:ext>
              </a:extLst>
            </p:cNvPr>
            <p:cNvSpPr/>
            <p:nvPr/>
          </p:nvSpPr>
          <p:spPr>
            <a:xfrm>
              <a:off x="10179621" y="6718257"/>
              <a:ext cx="2088232" cy="612000"/>
            </a:xfrm>
            <a:prstGeom prst="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w="med" len="med"/>
              <a:tailEnd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sz="1200" b="1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현대 엘리베이터</a:t>
              </a:r>
              <a:r>
                <a:rPr lang="en-US" altLang="ko-KR" sz="1200" b="1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 OPEN API</a:t>
              </a: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sz="1200" b="1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승강기 원격 동작 및 확인</a:t>
              </a: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33124B7D-8940-DC2D-77FD-80484A326795}"/>
                </a:ext>
              </a:extLst>
            </p:cNvPr>
            <p:cNvGrpSpPr/>
            <p:nvPr/>
          </p:nvGrpSpPr>
          <p:grpSpPr>
            <a:xfrm>
              <a:off x="9604386" y="5220741"/>
              <a:ext cx="3238703" cy="587971"/>
              <a:chOff x="12362207" y="6917672"/>
              <a:chExt cx="3238703" cy="587971"/>
            </a:xfrm>
          </p:grpSpPr>
          <p:cxnSp>
            <p:nvCxnSpPr>
              <p:cNvPr id="42" name="직선 화살표 연결선 41">
                <a:extLst>
                  <a:ext uri="{FF2B5EF4-FFF2-40B4-BE49-F238E27FC236}">
                    <a16:creationId xmlns:a16="http://schemas.microsoft.com/office/drawing/2014/main" id="{EE724BF7-3227-CA06-93B6-72F33712B688}"/>
                  </a:ext>
                </a:extLst>
              </p:cNvPr>
              <p:cNvCxnSpPr/>
              <p:nvPr/>
            </p:nvCxnSpPr>
            <p:spPr>
              <a:xfrm rot="16200000" flipH="1">
                <a:off x="13504168" y="7217611"/>
                <a:ext cx="576064" cy="0"/>
              </a:xfrm>
              <a:prstGeom prst="straightConnector1">
                <a:avLst/>
              </a:prstGeom>
              <a:ln w="12700">
                <a:solidFill>
                  <a:schemeClr val="accent1">
                    <a:shade val="95000"/>
                    <a:satMod val="10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43D27C87-B4FD-35AD-1113-8B0B1E7D942D}"/>
                  </a:ext>
                </a:extLst>
              </p:cNvPr>
              <p:cNvCxnSpPr/>
              <p:nvPr/>
            </p:nvCxnSpPr>
            <p:spPr>
              <a:xfrm rot="16200000">
                <a:off x="13885168" y="7205704"/>
                <a:ext cx="576064" cy="0"/>
              </a:xfrm>
              <a:prstGeom prst="straightConnector1">
                <a:avLst/>
              </a:prstGeom>
              <a:ln w="12700">
                <a:solidFill>
                  <a:schemeClr val="accent1">
                    <a:shade val="95000"/>
                    <a:satMod val="10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4728A70F-CE5F-0DFF-ADAA-D0A23BB23B6A}"/>
                  </a:ext>
                </a:extLst>
              </p:cNvPr>
              <p:cNvSpPr txBox="1"/>
              <p:nvPr/>
            </p:nvSpPr>
            <p:spPr>
              <a:xfrm>
                <a:off x="14124921" y="7103646"/>
                <a:ext cx="1475989" cy="227931"/>
              </a:xfrm>
              <a:prstGeom prst="rect">
                <a:avLst/>
              </a:prstGeom>
            </p:spPr>
            <p:txBody>
              <a:bodyPr wrap="square"/>
              <a:lstStyle/>
              <a:p>
                <a:pPr algn="ctr">
                  <a:defRPr/>
                </a:pPr>
                <a:r>
                  <a:rPr lang="ko-KR" altLang="en-US" sz="1200" b="1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동작 정보 전달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9263622D-F2FF-C1F9-8570-F019FAF67485}"/>
                  </a:ext>
                </a:extLst>
              </p:cNvPr>
              <p:cNvSpPr txBox="1"/>
              <p:nvPr/>
            </p:nvSpPr>
            <p:spPr>
              <a:xfrm>
                <a:off x="12362207" y="7103646"/>
                <a:ext cx="1475989" cy="227931"/>
              </a:xfrm>
              <a:prstGeom prst="rect">
                <a:avLst/>
              </a:prstGeom>
            </p:spPr>
            <p:txBody>
              <a:bodyPr wrap="square"/>
              <a:lstStyle/>
              <a:p>
                <a:pPr algn="ctr">
                  <a:defRPr/>
                </a:pPr>
                <a:r>
                  <a:rPr lang="ko-KR" altLang="en-US" sz="1200" b="1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동작 정보 요청</a:t>
                </a: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3163803B-0AC1-5795-49B8-6A4163855021}"/>
                </a:ext>
              </a:extLst>
            </p:cNvPr>
            <p:cNvGrpSpPr/>
            <p:nvPr/>
          </p:nvGrpSpPr>
          <p:grpSpPr>
            <a:xfrm>
              <a:off x="4715388" y="2136304"/>
              <a:ext cx="3312000" cy="5328592"/>
              <a:chOff x="7398000" y="3850818"/>
              <a:chExt cx="3312000" cy="5328592"/>
            </a:xfrm>
          </p:grpSpPr>
          <p:sp>
            <p:nvSpPr>
              <p:cNvPr id="35" name="사각형: 둥근 모서리 34">
                <a:extLst>
                  <a:ext uri="{FF2B5EF4-FFF2-40B4-BE49-F238E27FC236}">
                    <a16:creationId xmlns:a16="http://schemas.microsoft.com/office/drawing/2014/main" id="{130F6CDA-AB01-6086-68DF-B1568DBEAB1E}"/>
                  </a:ext>
                </a:extLst>
              </p:cNvPr>
              <p:cNvSpPr/>
              <p:nvPr/>
            </p:nvSpPr>
            <p:spPr>
              <a:xfrm>
                <a:off x="8369924" y="4056037"/>
                <a:ext cx="1368152" cy="360040"/>
              </a:xfrm>
              <a:prstGeom prst="roundRect">
                <a:avLst>
                  <a:gd name="adj" fmla="val 16667"/>
                </a:avLst>
              </a:prstGeom>
              <a:solidFill>
                <a:schemeClr val="dk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altLang="ko-KR" b="1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front-end</a:t>
                </a: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82042068-2608-A69B-194C-020B451AFF28}"/>
                  </a:ext>
                </a:extLst>
              </p:cNvPr>
              <p:cNvSpPr/>
              <p:nvPr/>
            </p:nvSpPr>
            <p:spPr>
              <a:xfrm>
                <a:off x="7398000" y="3850818"/>
                <a:ext cx="3312000" cy="5328592"/>
              </a:xfrm>
              <a:prstGeom prst="rect">
                <a:avLst/>
              </a:prstGeom>
              <a:noFill/>
              <a:ln w="12700">
                <a:solidFill>
                  <a:schemeClr val="dk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sz="1100" b="1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09C56692-A493-63E1-DC78-BC470DC76020}"/>
                  </a:ext>
                </a:extLst>
              </p:cNvPr>
              <p:cNvSpPr txBox="1"/>
              <p:nvPr/>
            </p:nvSpPr>
            <p:spPr>
              <a:xfrm>
                <a:off x="7491283" y="4938989"/>
                <a:ext cx="3125435" cy="288032"/>
              </a:xfrm>
              <a:prstGeom prst="rect">
                <a:avLst/>
              </a:prstGeom>
            </p:spPr>
            <p:txBody>
              <a:bodyPr wrap="square"/>
              <a:lstStyle/>
              <a:p>
                <a:pPr algn="ctr">
                  <a:defRPr/>
                </a:pPr>
                <a:r>
                  <a:rPr lang="ko-KR" altLang="en-US" sz="1200" b="1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구동 정보 전달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ACDBA046-2F18-01A6-8C12-4727EF885BEB}"/>
                  </a:ext>
                </a:extLst>
              </p:cNvPr>
              <p:cNvSpPr txBox="1"/>
              <p:nvPr/>
            </p:nvSpPr>
            <p:spPr>
              <a:xfrm>
                <a:off x="7666496" y="8350168"/>
                <a:ext cx="2775008" cy="322121"/>
              </a:xfrm>
              <a:prstGeom prst="rect">
                <a:avLst/>
              </a:prstGeom>
            </p:spPr>
            <p:txBody>
              <a:bodyPr wrap="square"/>
              <a:lstStyle/>
              <a:p>
                <a:pPr algn="ctr">
                  <a:defRPr/>
                </a:pPr>
                <a:r>
                  <a:rPr lang="ko-KR" altLang="en-US" sz="1200" b="1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실시간 승강기 동작 전달 및 </a:t>
                </a:r>
                <a:r>
                  <a:rPr lang="en-US" altLang="ko-KR" sz="1200" b="1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UI </a:t>
                </a:r>
                <a:r>
                  <a:rPr lang="ko-KR" altLang="en-US" sz="1200" b="1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표현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1CF2751-4E84-15B2-64DA-929129C8B694}"/>
                  </a:ext>
                </a:extLst>
              </p:cNvPr>
              <p:cNvSpPr txBox="1"/>
              <p:nvPr/>
            </p:nvSpPr>
            <p:spPr>
              <a:xfrm>
                <a:off x="7491283" y="5515053"/>
                <a:ext cx="3125435" cy="288032"/>
              </a:xfrm>
              <a:prstGeom prst="rect">
                <a:avLst/>
              </a:prstGeom>
            </p:spPr>
            <p:txBody>
              <a:bodyPr wrap="square"/>
              <a:lstStyle/>
              <a:p>
                <a:pPr algn="ctr">
                  <a:defRPr/>
                </a:pPr>
                <a:r>
                  <a:rPr lang="ko-KR" altLang="en-US" sz="1200" b="1" dirty="0"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배달 동작 요청</a:t>
                </a:r>
              </a:p>
            </p:txBody>
          </p:sp>
          <p:pic>
            <p:nvPicPr>
              <p:cNvPr id="40" name="그림 39">
                <a:extLst>
                  <a:ext uri="{FF2B5EF4-FFF2-40B4-BE49-F238E27FC236}">
                    <a16:creationId xmlns:a16="http://schemas.microsoft.com/office/drawing/2014/main" id="{8E110496-12F1-60C0-FD02-07FFD071700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2212"/>
              <a:stretch/>
            </p:blipFill>
            <p:spPr>
              <a:xfrm>
                <a:off x="7835027" y="6177695"/>
                <a:ext cx="2437947" cy="943534"/>
              </a:xfrm>
              <a:prstGeom prst="rect">
                <a:avLst/>
              </a:prstGeom>
            </p:spPr>
          </p:pic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C3F46D0A-4DDA-96C9-FAC6-3A7DDE0E1104}"/>
                  </a:ext>
                </a:extLst>
              </p:cNvPr>
              <p:cNvSpPr/>
              <p:nvPr/>
            </p:nvSpPr>
            <p:spPr>
              <a:xfrm>
                <a:off x="8008409" y="7300006"/>
                <a:ext cx="2088232" cy="612000"/>
              </a:xfrm>
              <a:prstGeom prst="rect">
                <a:avLst/>
              </a:prstGeom>
              <a:noFill/>
              <a:ln w="12700" cap="flat" cmpd="sng" algn="ctr">
                <a:solidFill>
                  <a:schemeClr val="dk1"/>
                </a:solidFill>
                <a:prstDash val="solid"/>
                <a:round/>
                <a:headEnd w="med" len="med"/>
                <a:tailEnd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1200" b="1" dirty="0">
                    <a:solidFill>
                      <a:schemeClr val="tx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어플리케이션 웹 표현</a:t>
                </a:r>
                <a:endParaRPr lang="en-US" altLang="ko-KR" sz="1200" b="1" dirty="0">
                  <a:solidFill>
                    <a:schemeClr val="tx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endParaRPr>
              </a:p>
              <a:p>
                <a:pPr algn="ctr">
                  <a:lnSpc>
                    <a:spcPct val="150000"/>
                  </a:lnSpc>
                  <a:defRPr/>
                </a:pPr>
                <a:r>
                  <a:rPr lang="ko-KR" altLang="en-US" sz="1200" b="1" dirty="0">
                    <a:solidFill>
                      <a:schemeClr val="tx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  <a:cs typeface="Microsoft 고딕Neo" panose="020B0500000101010101" pitchFamily="50" charset="-127"/>
                  </a:rPr>
                  <a:t>서비스 제공</a:t>
                </a:r>
              </a:p>
            </p:txBody>
          </p:sp>
        </p:grpSp>
        <p:pic>
          <p:nvPicPr>
            <p:cNvPr id="29" name="Picture 2" descr="OpenAPI 사양에서 API 프록시 만들기 | Apigee | Google Cloud">
              <a:extLst>
                <a:ext uri="{FF2B5EF4-FFF2-40B4-BE49-F238E27FC236}">
                  <a16:creationId xmlns:a16="http://schemas.microsoft.com/office/drawing/2014/main" id="{5E699DD0-46F6-68F9-EDAF-8409DED84A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72401" y="6015750"/>
              <a:ext cx="2095449" cy="632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34AA3F6E-2B08-DE68-0351-AAAEF11CAB53}"/>
                </a:ext>
              </a:extLst>
            </p:cNvPr>
            <p:cNvGrpSpPr/>
            <p:nvPr/>
          </p:nvGrpSpPr>
          <p:grpSpPr>
            <a:xfrm>
              <a:off x="10395787" y="3224475"/>
              <a:ext cx="1648676" cy="833533"/>
              <a:chOff x="10259137" y="3074101"/>
              <a:chExt cx="1887517" cy="954285"/>
            </a:xfrm>
          </p:grpSpPr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43182861-CA49-6B10-8E80-699687F5913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b="24843"/>
              <a:stretch/>
            </p:blipFill>
            <p:spPr>
              <a:xfrm>
                <a:off x="10273674" y="3584037"/>
                <a:ext cx="453949" cy="444349"/>
              </a:xfrm>
              <a:prstGeom prst="rect">
                <a:avLst/>
              </a:prstGeom>
            </p:spPr>
          </p:pic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DE25CF25-4907-314D-46E6-1A0F07D0A5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733569" y="3074101"/>
                <a:ext cx="413085" cy="407737"/>
              </a:xfrm>
              <a:prstGeom prst="rect">
                <a:avLst/>
              </a:prstGeom>
            </p:spPr>
          </p:pic>
          <p:pic>
            <p:nvPicPr>
              <p:cNvPr id="33" name="Picture 2" descr="Facing The Gap between AI's PoC to Production: Fewer Datasets, Faster  Training - Latest Open Tech From Seeed">
                <a:extLst>
                  <a:ext uri="{FF2B5EF4-FFF2-40B4-BE49-F238E27FC236}">
                    <a16:creationId xmlns:a16="http://schemas.microsoft.com/office/drawing/2014/main" id="{C649B314-5C91-F2AA-D991-60ED3984F7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7529" b="37940"/>
              <a:stretch/>
            </p:blipFill>
            <p:spPr bwMode="auto">
              <a:xfrm>
                <a:off x="10876374" y="3594730"/>
                <a:ext cx="1265247" cy="4254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4" name="Picture 4" descr="ROS] 1-1. ROS(Robot Operating System) 소개 :: Taemian">
                <a:extLst>
                  <a:ext uri="{FF2B5EF4-FFF2-40B4-BE49-F238E27FC236}">
                    <a16:creationId xmlns:a16="http://schemas.microsoft.com/office/drawing/2014/main" id="{9EF14B22-E219-E0AB-35AC-6C31F9FCD87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59137" y="3093975"/>
                <a:ext cx="1327755" cy="35372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37EB7814-90C1-209C-E510-0C267B4A629F}"/>
              </a:ext>
            </a:extLst>
          </p:cNvPr>
          <p:cNvGrpSpPr/>
          <p:nvPr/>
        </p:nvGrpSpPr>
        <p:grpSpPr>
          <a:xfrm>
            <a:off x="1870208" y="4610390"/>
            <a:ext cx="3666569" cy="4371871"/>
            <a:chOff x="7772400" y="2075944"/>
            <a:chExt cx="5813948" cy="7453586"/>
          </a:xfrm>
        </p:grpSpPr>
        <p:pic>
          <p:nvPicPr>
            <p:cNvPr id="55" name="Picture 6" descr="ROBOTIS OpenManipulator-X (RM-X52-TNM), 1.587,95 €">
              <a:extLst>
                <a:ext uri="{FF2B5EF4-FFF2-40B4-BE49-F238E27FC236}">
                  <a16:creationId xmlns:a16="http://schemas.microsoft.com/office/drawing/2014/main" id="{F6EC354F-CE8E-83BD-08B2-1F24CA50E6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72400" y="2075944"/>
              <a:ext cx="5813948" cy="74154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6" descr="Smarti Pi Touch Case for the Official Raspberry Pi Display | Samm Market">
              <a:extLst>
                <a:ext uri="{FF2B5EF4-FFF2-40B4-BE49-F238E27FC236}">
                  <a16:creationId xmlns:a16="http://schemas.microsoft.com/office/drawing/2014/main" id="{81B28DCB-805F-001C-5BA7-F4A4261033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 cstate="print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866"/>
            <a:stretch/>
          </p:blipFill>
          <p:spPr bwMode="auto">
            <a:xfrm flipH="1">
              <a:off x="7859459" y="4843231"/>
              <a:ext cx="3989641" cy="4686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8" name="액자 57">
            <a:extLst>
              <a:ext uri="{FF2B5EF4-FFF2-40B4-BE49-F238E27FC236}">
                <a16:creationId xmlns:a16="http://schemas.microsoft.com/office/drawing/2014/main" id="{8095365E-8B24-AED8-9940-80DCD778F36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724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77652E4C-1F47-8E04-7AF5-407F53001FE0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A0C044F-30BB-F188-48FB-1A1B402A988A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87FAF2-1869-FF32-D351-FA4A8A8DD9FA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5C53ECB6-AA07-F9DF-4B95-F9D0721E69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29F6FCC-2A64-32A9-A1F9-23965C8CBFAB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2584994-55F1-D180-7904-5E543E8CB4EF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68922B57-CABB-88DD-C8B4-6169005F60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2539EC4-C427-318E-49D0-5AAAAC12D58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F7B9C2E-E5A2-5313-BDE1-0DFC8EABB8E5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6FDEBA6-6ED3-E4EC-DB49-05F342DBE3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B0D1969-0713-86A9-19BF-0F337827B79E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AB10EE-810B-5470-5A4F-5B91C53D94EA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EDC1DB2D-C784-1328-6718-64435FFD21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F74E51-0E9C-0D56-DEA6-764FD31DE958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모듈 인터페이스</a:t>
            </a:r>
            <a:endParaRPr lang="en-US" altLang="ko-KR" sz="2800" b="1" dirty="0">
              <a:solidFill>
                <a:srgbClr val="08182B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A2C7DAB4-78DD-663E-268D-5E192304AEA4}"/>
              </a:ext>
            </a:extLst>
          </p:cNvPr>
          <p:cNvGrpSpPr/>
          <p:nvPr/>
        </p:nvGrpSpPr>
        <p:grpSpPr>
          <a:xfrm>
            <a:off x="2527080" y="3078014"/>
            <a:ext cx="13233840" cy="6458909"/>
            <a:chOff x="787627" y="2928393"/>
            <a:chExt cx="11094498" cy="5635123"/>
          </a:xfrm>
        </p:grpSpPr>
        <p:cxnSp>
          <p:nvCxnSpPr>
            <p:cNvPr id="91" name="직선 화살표 연결선 90">
              <a:extLst>
                <a:ext uri="{FF2B5EF4-FFF2-40B4-BE49-F238E27FC236}">
                  <a16:creationId xmlns:a16="http://schemas.microsoft.com/office/drawing/2014/main" id="{F3149494-CF4B-178F-9A12-96FEAD87A804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431959" y="5422312"/>
              <a:ext cx="0" cy="303695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2" name="직선 화살표 연결선 91">
              <a:extLst>
                <a:ext uri="{FF2B5EF4-FFF2-40B4-BE49-F238E27FC236}">
                  <a16:creationId xmlns:a16="http://schemas.microsoft.com/office/drawing/2014/main" id="{CB3DFC5D-087A-4043-95AB-D76DA9A3DC62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9657016" y="5436467"/>
              <a:ext cx="0" cy="31974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8881030D-3DED-9BD8-33D3-253AAFCD4702}"/>
                </a:ext>
              </a:extLst>
            </p:cNvPr>
            <p:cNvGrpSpPr/>
            <p:nvPr/>
          </p:nvGrpSpPr>
          <p:grpSpPr>
            <a:xfrm>
              <a:off x="3013893" y="5519448"/>
              <a:ext cx="319744" cy="2035265"/>
              <a:chOff x="4519565" y="5539880"/>
              <a:chExt cx="319744" cy="2035265"/>
            </a:xfrm>
          </p:grpSpPr>
          <p:cxnSp>
            <p:nvCxnSpPr>
              <p:cNvPr id="123" name="직선 화살표 연결선 122">
                <a:extLst>
                  <a:ext uri="{FF2B5EF4-FFF2-40B4-BE49-F238E27FC236}">
                    <a16:creationId xmlns:a16="http://schemas.microsoft.com/office/drawing/2014/main" id="{1D6ABB13-E797-B191-87C9-3DFBFFB66DC3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679437" y="5380008"/>
                <a:ext cx="0" cy="319744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직선 화살표 연결선 123">
                <a:extLst>
                  <a:ext uri="{FF2B5EF4-FFF2-40B4-BE49-F238E27FC236}">
                    <a16:creationId xmlns:a16="http://schemas.microsoft.com/office/drawing/2014/main" id="{4DF2AFD0-8F4A-828F-C46C-11F642D8B1BB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4679437" y="7415273"/>
                <a:ext cx="0" cy="319744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그룹 93">
              <a:extLst>
                <a:ext uri="{FF2B5EF4-FFF2-40B4-BE49-F238E27FC236}">
                  <a16:creationId xmlns:a16="http://schemas.microsoft.com/office/drawing/2014/main" id="{C0AE6832-C7E4-872A-72FF-E97D65004110}"/>
                </a:ext>
              </a:extLst>
            </p:cNvPr>
            <p:cNvGrpSpPr/>
            <p:nvPr/>
          </p:nvGrpSpPr>
          <p:grpSpPr>
            <a:xfrm>
              <a:off x="7417409" y="5142916"/>
              <a:ext cx="1260001" cy="1394205"/>
              <a:chOff x="7224529" y="5142916"/>
              <a:chExt cx="1260001" cy="1394205"/>
            </a:xfrm>
          </p:grpSpPr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443BA012-ABB7-F9F2-9187-5110103D14FF}"/>
                  </a:ext>
                </a:extLst>
              </p:cNvPr>
              <p:cNvSpPr txBox="1"/>
              <p:nvPr/>
            </p:nvSpPr>
            <p:spPr>
              <a:xfrm>
                <a:off x="7224530" y="6214895"/>
                <a:ext cx="1260000" cy="322226"/>
              </a:xfrm>
              <a:prstGeom prst="rect">
                <a:avLst/>
              </a:prstGeom>
              <a:ln w="6350">
                <a:solidFill>
                  <a:schemeClr val="tx1"/>
                </a:solidFill>
              </a:ln>
              <a:effectLst>
                <a:softEdge rad="12700"/>
              </a:effectLst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n-US" altLang="ko-KR" b="1" dirty="0" err="1">
                    <a:latin typeface="Microsoft 고딕Neo" panose="020B0500000101010101" pitchFamily="50" charset="-127"/>
                    <a:ea typeface="Microsoft 고딕Neo" panose="020B0500000101010101" pitchFamily="50" charset="-127"/>
                    <a:cs typeface="Microsoft 고딕Neo" panose="020B0500000101010101" pitchFamily="50" charset="-127"/>
                  </a:rPr>
                  <a:t>OpenCR</a:t>
                </a:r>
                <a:endParaRPr lang="en-US" altLang="ko-KR" b="1" dirty="0">
                  <a:latin typeface="Microsoft 고딕Neo" panose="020B0500000101010101" pitchFamily="50" charset="-127"/>
                  <a:ea typeface="Microsoft 고딕Neo" panose="020B0500000101010101" pitchFamily="50" charset="-127"/>
                  <a:cs typeface="Microsoft 고딕Neo" panose="020B0500000101010101" pitchFamily="50" charset="-127"/>
                </a:endParaRPr>
              </a:p>
            </p:txBody>
          </p:sp>
          <p:pic>
            <p:nvPicPr>
              <p:cNvPr id="122" name="Picture 2" descr="CAN port in OpenCR · Issue #125 · ROBOTIS-GIT/OpenCR · GitHub">
                <a:extLst>
                  <a:ext uri="{FF2B5EF4-FFF2-40B4-BE49-F238E27FC236}">
                    <a16:creationId xmlns:a16="http://schemas.microsoft.com/office/drawing/2014/main" id="{13ADA340-8021-7853-90EB-9CE6E3BEA9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224529" y="5142916"/>
                <a:ext cx="1260001" cy="8624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689AE09B-A40D-0BA6-B19A-4C6BFE46F663}"/>
                </a:ext>
              </a:extLst>
            </p:cNvPr>
            <p:cNvGrpSpPr/>
            <p:nvPr/>
          </p:nvGrpSpPr>
          <p:grpSpPr>
            <a:xfrm>
              <a:off x="10331427" y="3018477"/>
              <a:ext cx="1550698" cy="5545038"/>
              <a:chOff x="9067239" y="3018477"/>
              <a:chExt cx="1550698" cy="5545038"/>
            </a:xfrm>
          </p:grpSpPr>
          <p:pic>
            <p:nvPicPr>
              <p:cNvPr id="112" name="Picture 10">
                <a:extLst>
                  <a:ext uri="{FF2B5EF4-FFF2-40B4-BE49-F238E27FC236}">
                    <a16:creationId xmlns:a16="http://schemas.microsoft.com/office/drawing/2014/main" id="{37C7B166-DCCA-4CED-BD2E-F332D74C8FF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02362" y="6672808"/>
                <a:ext cx="1480453" cy="167002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13" name="그룹 112">
                <a:extLst>
                  <a:ext uri="{FF2B5EF4-FFF2-40B4-BE49-F238E27FC236}">
                    <a16:creationId xmlns:a16="http://schemas.microsoft.com/office/drawing/2014/main" id="{30562303-6CD1-F3EF-7B41-02B57096B9C3}"/>
                  </a:ext>
                </a:extLst>
              </p:cNvPr>
              <p:cNvGrpSpPr/>
              <p:nvPr/>
            </p:nvGrpSpPr>
            <p:grpSpPr>
              <a:xfrm>
                <a:off x="9067239" y="3018477"/>
                <a:ext cx="1550698" cy="5545038"/>
                <a:chOff x="9067239" y="3018477"/>
                <a:chExt cx="1550698" cy="5545038"/>
              </a:xfrm>
            </p:grpSpPr>
            <p:sp>
              <p:nvSpPr>
                <p:cNvPr id="114" name="TextBox 113">
                  <a:extLst>
                    <a:ext uri="{FF2B5EF4-FFF2-40B4-BE49-F238E27FC236}">
                      <a16:creationId xmlns:a16="http://schemas.microsoft.com/office/drawing/2014/main" id="{DED0A292-0CC0-63F5-57B2-84A37C1C92FC}"/>
                    </a:ext>
                  </a:extLst>
                </p:cNvPr>
                <p:cNvSpPr txBox="1"/>
                <p:nvPr/>
              </p:nvSpPr>
              <p:spPr>
                <a:xfrm>
                  <a:off x="9067239" y="8241289"/>
                  <a:ext cx="1550698" cy="322226"/>
                </a:xfrm>
                <a:prstGeom prst="rect">
                  <a:avLst/>
                </a:prstGeom>
                <a:ln w="6350">
                  <a:solidFill>
                    <a:schemeClr val="tx1"/>
                  </a:solidFill>
                </a:ln>
                <a:effectLst>
                  <a:softEdge rad="12700"/>
                </a:effectLst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dirty="0">
                      <a:latin typeface="Microsoft 고딕Neo" panose="020B0500000101010101" pitchFamily="50" charset="-127"/>
                      <a:ea typeface="Microsoft 고딕Neo" panose="020B0500000101010101" pitchFamily="50" charset="-127"/>
                      <a:cs typeface="Microsoft 고딕Neo" panose="020B0500000101010101" pitchFamily="50" charset="-127"/>
                    </a:rPr>
                    <a:t>Robot Wheels</a:t>
                  </a:r>
                </a:p>
              </p:txBody>
            </p:sp>
            <p:sp>
              <p:nvSpPr>
                <p:cNvPr id="115" name="TextBox 114">
                  <a:extLst>
                    <a:ext uri="{FF2B5EF4-FFF2-40B4-BE49-F238E27FC236}">
                      <a16:creationId xmlns:a16="http://schemas.microsoft.com/office/drawing/2014/main" id="{D49542D4-66A4-EB96-7DDF-5F234D171768}"/>
                    </a:ext>
                  </a:extLst>
                </p:cNvPr>
                <p:cNvSpPr txBox="1"/>
                <p:nvPr/>
              </p:nvSpPr>
              <p:spPr>
                <a:xfrm>
                  <a:off x="9212588" y="4260888"/>
                  <a:ext cx="1260000" cy="322226"/>
                </a:xfrm>
                <a:prstGeom prst="rect">
                  <a:avLst/>
                </a:prstGeom>
                <a:ln w="6350">
                  <a:solidFill>
                    <a:schemeClr val="tx1"/>
                  </a:solidFill>
                </a:ln>
                <a:effectLst>
                  <a:softEdge rad="12700"/>
                </a:effectLst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dirty="0">
                      <a:latin typeface="Microsoft 고딕Neo" panose="020B0500000101010101" pitchFamily="50" charset="-127"/>
                      <a:ea typeface="Microsoft 고딕Neo" panose="020B0500000101010101" pitchFamily="50" charset="-127"/>
                      <a:cs typeface="Microsoft 고딕Neo" panose="020B0500000101010101" pitchFamily="50" charset="-127"/>
                    </a:rPr>
                    <a:t>Robot Arms</a:t>
                  </a:r>
                </a:p>
              </p:txBody>
            </p:sp>
            <p:pic>
              <p:nvPicPr>
                <p:cNvPr id="116" name="Picture 4" descr="ROBOTIS Dynamixel XM430-W350-R | SmartRobotWorks.com">
                  <a:extLst>
                    <a:ext uri="{FF2B5EF4-FFF2-40B4-BE49-F238E27FC236}">
                      <a16:creationId xmlns:a16="http://schemas.microsoft.com/office/drawing/2014/main" id="{1E214E36-4041-9720-C29B-2611B21B907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403739" y="5014540"/>
                  <a:ext cx="877698" cy="108693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7" name="Picture 6" descr="OpenMANIPULATOR-Pro | 로보티즈">
                  <a:extLst>
                    <a:ext uri="{FF2B5EF4-FFF2-40B4-BE49-F238E27FC236}">
                      <a16:creationId xmlns:a16="http://schemas.microsoft.com/office/drawing/2014/main" id="{240D38B8-EE4F-4B3A-A00D-E7CF037D920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422655" y="3018477"/>
                  <a:ext cx="839867" cy="107982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118" name="직선 화살표 연결선 117">
                  <a:extLst>
                    <a:ext uri="{FF2B5EF4-FFF2-40B4-BE49-F238E27FC236}">
                      <a16:creationId xmlns:a16="http://schemas.microsoft.com/office/drawing/2014/main" id="{1189EED8-A118-FE9C-B330-0529D69D96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842588" y="4624872"/>
                  <a:ext cx="0" cy="319744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직선 화살표 연결선 118">
                  <a:extLst>
                    <a:ext uri="{FF2B5EF4-FFF2-40B4-BE49-F238E27FC236}">
                      <a16:creationId xmlns:a16="http://schemas.microsoft.com/office/drawing/2014/main" id="{0333F32A-56E0-FBF3-75EC-28F43D2E251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V="1">
                  <a:off x="9842588" y="6600800"/>
                  <a:ext cx="0" cy="319744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0" name="TextBox 119">
                  <a:extLst>
                    <a:ext uri="{FF2B5EF4-FFF2-40B4-BE49-F238E27FC236}">
                      <a16:creationId xmlns:a16="http://schemas.microsoft.com/office/drawing/2014/main" id="{78591BE1-DB43-76F4-9E3E-570592D21DAF}"/>
                    </a:ext>
                  </a:extLst>
                </p:cNvPr>
                <p:cNvSpPr txBox="1"/>
                <p:nvPr/>
              </p:nvSpPr>
              <p:spPr>
                <a:xfrm>
                  <a:off x="9212588" y="6214895"/>
                  <a:ext cx="1260000" cy="322226"/>
                </a:xfrm>
                <a:prstGeom prst="rect">
                  <a:avLst/>
                </a:prstGeom>
                <a:ln w="6350">
                  <a:solidFill>
                    <a:schemeClr val="tx1"/>
                  </a:solidFill>
                </a:ln>
                <a:effectLst>
                  <a:softEdge rad="12700"/>
                </a:effectLst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dirty="0">
                      <a:latin typeface="Microsoft 고딕Neo" panose="020B0500000101010101" pitchFamily="50" charset="-127"/>
                      <a:ea typeface="Microsoft 고딕Neo" panose="020B0500000101010101" pitchFamily="50" charset="-127"/>
                      <a:cs typeface="Microsoft 고딕Neo" panose="020B0500000101010101" pitchFamily="50" charset="-127"/>
                    </a:rPr>
                    <a:t>Motor</a:t>
                  </a:r>
                </a:p>
              </p:txBody>
            </p:sp>
          </p:grpSp>
        </p:grp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2A554543-AF1F-12D5-8A80-41D49D0640DF}"/>
                </a:ext>
              </a:extLst>
            </p:cNvPr>
            <p:cNvGrpSpPr/>
            <p:nvPr/>
          </p:nvGrpSpPr>
          <p:grpSpPr>
            <a:xfrm>
              <a:off x="3812098" y="2928393"/>
              <a:ext cx="1989552" cy="5635123"/>
              <a:chOff x="4525831" y="2928393"/>
              <a:chExt cx="1989552" cy="5635123"/>
            </a:xfrm>
          </p:grpSpPr>
          <p:grpSp>
            <p:nvGrpSpPr>
              <p:cNvPr id="103" name="그룹 102">
                <a:extLst>
                  <a:ext uri="{FF2B5EF4-FFF2-40B4-BE49-F238E27FC236}">
                    <a16:creationId xmlns:a16="http://schemas.microsoft.com/office/drawing/2014/main" id="{B890C829-3925-BB6D-526B-AF21F50CF3D8}"/>
                  </a:ext>
                </a:extLst>
              </p:cNvPr>
              <p:cNvGrpSpPr/>
              <p:nvPr/>
            </p:nvGrpSpPr>
            <p:grpSpPr>
              <a:xfrm>
                <a:off x="4525831" y="2928393"/>
                <a:ext cx="1989552" cy="5635123"/>
                <a:chOff x="4909878" y="2928392"/>
                <a:chExt cx="1989552" cy="5635123"/>
              </a:xfrm>
            </p:grpSpPr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DDCAF281-0CE6-DCBD-52A2-3B6B68931246}"/>
                    </a:ext>
                  </a:extLst>
                </p:cNvPr>
                <p:cNvSpPr txBox="1"/>
                <p:nvPr/>
              </p:nvSpPr>
              <p:spPr>
                <a:xfrm>
                  <a:off x="5241453" y="6214895"/>
                  <a:ext cx="1260000" cy="322226"/>
                </a:xfrm>
                <a:prstGeom prst="rect">
                  <a:avLst/>
                </a:prstGeom>
                <a:ln w="6350">
                  <a:solidFill>
                    <a:schemeClr val="tx1"/>
                  </a:solidFill>
                </a:ln>
                <a:effectLst>
                  <a:softEdge rad="12700"/>
                </a:effectLst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b="1" dirty="0">
                      <a:latin typeface="Microsoft 고딕Neo" panose="020B0500000101010101" pitchFamily="50" charset="-127"/>
                      <a:ea typeface="Microsoft 고딕Neo" panose="020B0500000101010101" pitchFamily="50" charset="-127"/>
                      <a:cs typeface="Microsoft 고딕Neo" panose="020B0500000101010101" pitchFamily="50" charset="-127"/>
                    </a:rPr>
                    <a:t>Jetson Nano</a:t>
                  </a:r>
                </a:p>
              </p:txBody>
            </p:sp>
            <p:cxnSp>
              <p:nvCxnSpPr>
                <p:cNvPr id="107" name="직선 화살표 연결선 106">
                  <a:extLst>
                    <a:ext uri="{FF2B5EF4-FFF2-40B4-BE49-F238E27FC236}">
                      <a16:creationId xmlns:a16="http://schemas.microsoft.com/office/drawing/2014/main" id="{3CC06666-320A-5B32-86A5-F7FA1A0200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870525" y="4624872"/>
                  <a:ext cx="0" cy="319744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AC82D40B-9569-A4C7-7E45-1D2A68D4E09B}"/>
                    </a:ext>
                  </a:extLst>
                </p:cNvPr>
                <p:cNvSpPr txBox="1"/>
                <p:nvPr/>
              </p:nvSpPr>
              <p:spPr>
                <a:xfrm>
                  <a:off x="5071058" y="8241289"/>
                  <a:ext cx="1667194" cy="322226"/>
                </a:xfrm>
                <a:prstGeom prst="rect">
                  <a:avLst/>
                </a:prstGeom>
                <a:ln w="6350">
                  <a:solidFill>
                    <a:schemeClr val="tx1"/>
                  </a:solidFill>
                </a:ln>
                <a:effectLst>
                  <a:softEdge rad="12700"/>
                </a:effectLst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dirty="0">
                      <a:latin typeface="Microsoft 고딕Neo" panose="020B0500000101010101" pitchFamily="50" charset="-127"/>
                      <a:ea typeface="Microsoft 고딕Neo" panose="020B0500000101010101" pitchFamily="50" charset="-127"/>
                      <a:cs typeface="Microsoft 고딕Neo" panose="020B0500000101010101" pitchFamily="50" charset="-127"/>
                    </a:rPr>
                    <a:t>Battery Module</a:t>
                  </a:r>
                </a:p>
              </p:txBody>
            </p:sp>
            <p:cxnSp>
              <p:nvCxnSpPr>
                <p:cNvPr id="109" name="직선 화살표 연결선 108">
                  <a:extLst>
                    <a:ext uri="{FF2B5EF4-FFF2-40B4-BE49-F238E27FC236}">
                      <a16:creationId xmlns:a16="http://schemas.microsoft.com/office/drawing/2014/main" id="{A860C9F6-BAA6-0A3C-DB3C-1FD3C593410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V="1">
                  <a:off x="5870525" y="6600800"/>
                  <a:ext cx="0" cy="319744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0" name="TextBox 109">
                  <a:extLst>
                    <a:ext uri="{FF2B5EF4-FFF2-40B4-BE49-F238E27FC236}">
                      <a16:creationId xmlns:a16="http://schemas.microsoft.com/office/drawing/2014/main" id="{CD9F158F-15B2-13F9-3C53-6132FED49CE5}"/>
                    </a:ext>
                  </a:extLst>
                </p:cNvPr>
                <p:cNvSpPr txBox="1"/>
                <p:nvPr/>
              </p:nvSpPr>
              <p:spPr>
                <a:xfrm>
                  <a:off x="4909878" y="4260888"/>
                  <a:ext cx="1989552" cy="322226"/>
                </a:xfrm>
                <a:prstGeom prst="rect">
                  <a:avLst/>
                </a:prstGeom>
                <a:ln w="6350">
                  <a:solidFill>
                    <a:schemeClr val="tx1"/>
                  </a:solidFill>
                </a:ln>
                <a:effectLst>
                  <a:softEdge rad="12700"/>
                </a:effectLst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dirty="0">
                      <a:latin typeface="Microsoft 고딕Neo" panose="020B0500000101010101" pitchFamily="50" charset="-127"/>
                      <a:ea typeface="Microsoft 고딕Neo" panose="020B0500000101010101" pitchFamily="50" charset="-127"/>
                      <a:cs typeface="Microsoft 고딕Neo" panose="020B0500000101010101" pitchFamily="50" charset="-127"/>
                    </a:rPr>
                    <a:t>Camera Sensor</a:t>
                  </a:r>
                </a:p>
              </p:txBody>
            </p:sp>
            <p:pic>
              <p:nvPicPr>
                <p:cNvPr id="111" name="Picture 10" descr="DJI Pocket 2 - Magic At Hand - DJI">
                  <a:extLst>
                    <a:ext uri="{FF2B5EF4-FFF2-40B4-BE49-F238E27FC236}">
                      <a16:creationId xmlns:a16="http://schemas.microsoft.com/office/drawing/2014/main" id="{BD8C43F0-3758-8756-C057-17C8ED4B71E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241192" y="2928392"/>
                  <a:ext cx="1260001" cy="126000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104" name="Picture 12">
                <a:extLst>
                  <a:ext uri="{FF2B5EF4-FFF2-40B4-BE49-F238E27FC236}">
                    <a16:creationId xmlns:a16="http://schemas.microsoft.com/office/drawing/2014/main" id="{46173751-3DA6-C5BD-77E2-F31F9000F89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18441" y="6766098"/>
                <a:ext cx="1407966" cy="140796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" name="Picture 8" descr="NVIDIA Jetson Nano 개발자 키트 B01 컴퓨터 AI 개발자 보드 B01 버전|데모 보드| - AliExpress">
                <a:extLst>
                  <a:ext uri="{FF2B5EF4-FFF2-40B4-BE49-F238E27FC236}">
                    <a16:creationId xmlns:a16="http://schemas.microsoft.com/office/drawing/2014/main" id="{4C200D73-06D0-8BC9-2AE2-B25BB0649C9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16624" y="4927698"/>
                <a:ext cx="1407967" cy="14079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195C3B74-CACF-D1E5-A72B-01359E36F0E7}"/>
                </a:ext>
              </a:extLst>
            </p:cNvPr>
            <p:cNvGrpSpPr/>
            <p:nvPr/>
          </p:nvGrpSpPr>
          <p:grpSpPr>
            <a:xfrm>
              <a:off x="787627" y="4988576"/>
              <a:ext cx="1550698" cy="3574940"/>
              <a:chOff x="2377577" y="4988576"/>
              <a:chExt cx="1550698" cy="3574940"/>
            </a:xfrm>
          </p:grpSpPr>
          <p:grpSp>
            <p:nvGrpSpPr>
              <p:cNvPr id="98" name="그룹 97">
                <a:extLst>
                  <a:ext uri="{FF2B5EF4-FFF2-40B4-BE49-F238E27FC236}">
                    <a16:creationId xmlns:a16="http://schemas.microsoft.com/office/drawing/2014/main" id="{C171F8D2-4B1E-99AA-8FD7-25060C871189}"/>
                  </a:ext>
                </a:extLst>
              </p:cNvPr>
              <p:cNvGrpSpPr/>
              <p:nvPr/>
            </p:nvGrpSpPr>
            <p:grpSpPr>
              <a:xfrm>
                <a:off x="2377577" y="4988576"/>
                <a:ext cx="1550698" cy="3574940"/>
                <a:chOff x="2790476" y="4988575"/>
                <a:chExt cx="1550698" cy="3574940"/>
              </a:xfrm>
            </p:grpSpPr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1EF94AF8-D519-0BFA-A9E3-8176F36F35A1}"/>
                    </a:ext>
                  </a:extLst>
                </p:cNvPr>
                <p:cNvSpPr txBox="1"/>
                <p:nvPr/>
              </p:nvSpPr>
              <p:spPr>
                <a:xfrm>
                  <a:off x="2950437" y="6214896"/>
                  <a:ext cx="1260000" cy="322226"/>
                </a:xfrm>
                <a:prstGeom prst="rect">
                  <a:avLst/>
                </a:prstGeom>
                <a:ln w="6350">
                  <a:solidFill>
                    <a:schemeClr val="tx1"/>
                  </a:solidFill>
                </a:ln>
                <a:effectLst>
                  <a:softEdge rad="12700"/>
                </a:effectLst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dirty="0">
                      <a:latin typeface="Microsoft 고딕Neo" panose="020B0500000101010101" pitchFamily="50" charset="-127"/>
                      <a:ea typeface="Microsoft 고딕Neo" panose="020B0500000101010101" pitchFamily="50" charset="-127"/>
                      <a:cs typeface="Microsoft 고딕Neo" panose="020B0500000101010101" pitchFamily="50" charset="-127"/>
                    </a:rPr>
                    <a:t>Lidar Sensor</a:t>
                  </a:r>
                </a:p>
              </p:txBody>
            </p:sp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CF9DD416-C31A-2471-2A70-37CD451BBA53}"/>
                    </a:ext>
                  </a:extLst>
                </p:cNvPr>
                <p:cNvSpPr txBox="1"/>
                <p:nvPr/>
              </p:nvSpPr>
              <p:spPr>
                <a:xfrm>
                  <a:off x="2790476" y="8241289"/>
                  <a:ext cx="1550698" cy="322226"/>
                </a:xfrm>
                <a:prstGeom prst="rect">
                  <a:avLst/>
                </a:prstGeom>
                <a:ln w="6350">
                  <a:solidFill>
                    <a:schemeClr val="tx1"/>
                  </a:solidFill>
                </a:ln>
                <a:effectLst>
                  <a:softEdge rad="12700"/>
                </a:effectLst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dirty="0">
                      <a:latin typeface="Microsoft 고딕Neo" panose="020B0500000101010101" pitchFamily="50" charset="-127"/>
                      <a:ea typeface="Microsoft 고딕Neo" panose="020B0500000101010101" pitchFamily="50" charset="-127"/>
                      <a:cs typeface="Microsoft 고딕Neo" panose="020B0500000101010101" pitchFamily="50" charset="-127"/>
                    </a:rPr>
                    <a:t>Li-ion </a:t>
                  </a:r>
                  <a:r>
                    <a:rPr lang="en-US" altLang="ko-KR" dirty="0" err="1">
                      <a:latin typeface="Microsoft 고딕Neo" panose="020B0500000101010101" pitchFamily="50" charset="-127"/>
                      <a:ea typeface="Microsoft 고딕Neo" panose="020B0500000101010101" pitchFamily="50" charset="-127"/>
                      <a:cs typeface="Microsoft 고딕Neo" panose="020B0500000101010101" pitchFamily="50" charset="-127"/>
                    </a:rPr>
                    <a:t>Batterys</a:t>
                  </a:r>
                  <a:endParaRPr lang="en-US" altLang="ko-KR" dirty="0">
                    <a:latin typeface="Microsoft 고딕Neo" panose="020B0500000101010101" pitchFamily="50" charset="-127"/>
                    <a:ea typeface="Microsoft 고딕Neo" panose="020B0500000101010101" pitchFamily="50" charset="-127"/>
                    <a:cs typeface="Microsoft 고딕Neo" panose="020B0500000101010101" pitchFamily="50" charset="-127"/>
                  </a:endParaRPr>
                </a:p>
              </p:txBody>
            </p:sp>
            <p:pic>
              <p:nvPicPr>
                <p:cNvPr id="102" name="Picture 12" descr="Rplidar China Trade,Buy China Direct From Rplidar Factories at Alibaba.com">
                  <a:extLst>
                    <a:ext uri="{FF2B5EF4-FFF2-40B4-BE49-F238E27FC236}">
                      <a16:creationId xmlns:a16="http://schemas.microsoft.com/office/drawing/2014/main" id="{B8CF767F-58B8-B974-3D9E-9E5F543E622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0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001607" y="4988575"/>
                  <a:ext cx="1138864" cy="113886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99" name="Picture 14" descr="라이칸배터리 18650 3400mAh 충전지 LC3400 정품 - 인터파크">
                <a:extLst>
                  <a:ext uri="{FF2B5EF4-FFF2-40B4-BE49-F238E27FC236}">
                    <a16:creationId xmlns:a16="http://schemas.microsoft.com/office/drawing/2014/main" id="{019779F2-2EC4-737C-ABF7-BBCCB260AC3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449293" y="6833323"/>
                <a:ext cx="1407966" cy="140796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25" name="액자 124">
            <a:extLst>
              <a:ext uri="{FF2B5EF4-FFF2-40B4-BE49-F238E27FC236}">
                <a16:creationId xmlns:a16="http://schemas.microsoft.com/office/drawing/2014/main" id="{CF597733-692B-9E7D-017D-676052E7B4D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168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77652E4C-1F47-8E04-7AF5-407F53001FE0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A0C044F-30BB-F188-48FB-1A1B402A988A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87FAF2-1869-FF32-D351-FA4A8A8DD9FA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5C53ECB6-AA07-F9DF-4B95-F9D0721E69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29F6FCC-2A64-32A9-A1F9-23965C8CBFAB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2584994-55F1-D180-7904-5E543E8CB4EF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68922B57-CABB-88DD-C8B4-6169005F60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2539EC4-C427-318E-49D0-5AAAAC12D58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F7B9C2E-E5A2-5313-BDE1-0DFC8EABB8E5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6FDEBA6-6ED3-E4EC-DB49-05F342DBE3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B0D1969-0713-86A9-19BF-0F337827B79E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AB10EE-810B-5470-5A4F-5B91C53D94EA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EDC1DB2D-C784-1328-6718-64435FFD21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F74E51-0E9C-0D56-DEA6-764FD31DE958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개발 환경</a:t>
            </a:r>
            <a:endParaRPr lang="en-US" altLang="ko-KR" sz="2800" b="1" dirty="0">
              <a:solidFill>
                <a:srgbClr val="08182B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25" name="액자 124">
            <a:extLst>
              <a:ext uri="{FF2B5EF4-FFF2-40B4-BE49-F238E27FC236}">
                <a16:creationId xmlns:a16="http://schemas.microsoft.com/office/drawing/2014/main" id="{CF597733-692B-9E7D-017D-676052E7B4D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84A6CCE-F8CB-5887-8C7B-652BAB2ACF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20" t="37370" r="55800" b="24700"/>
          <a:stretch>
            <a:fillRect/>
          </a:stretch>
        </p:blipFill>
        <p:spPr>
          <a:xfrm>
            <a:off x="4668308" y="3280006"/>
            <a:ext cx="8951383" cy="6435493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773607" h="6307678">
                <a:moveTo>
                  <a:pt x="21167" y="0"/>
                </a:moveTo>
                <a:lnTo>
                  <a:pt x="8763023" y="10583"/>
                </a:lnTo>
                <a:lnTo>
                  <a:pt x="8773607" y="6307678"/>
                </a:lnTo>
                <a:lnTo>
                  <a:pt x="0" y="6286511"/>
                </a:lnTo>
                <a:lnTo>
                  <a:pt x="21167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16355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77652E4C-1F47-8E04-7AF5-407F53001FE0}"/>
              </a:ext>
            </a:extLst>
          </p:cNvPr>
          <p:cNvGrpSpPr/>
          <p:nvPr/>
        </p:nvGrpSpPr>
        <p:grpSpPr>
          <a:xfrm>
            <a:off x="1011575" y="757470"/>
            <a:ext cx="16264850" cy="652230"/>
            <a:chOff x="1011575" y="757470"/>
            <a:chExt cx="16264850" cy="652230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A0C044F-30BB-F188-48FB-1A1B402A988A}"/>
                </a:ext>
              </a:extLst>
            </p:cNvPr>
            <p:cNvGrpSpPr/>
            <p:nvPr/>
          </p:nvGrpSpPr>
          <p:grpSpPr>
            <a:xfrm>
              <a:off x="1011575" y="757470"/>
              <a:ext cx="3070287" cy="652230"/>
              <a:chOff x="1011575" y="757470"/>
              <a:chExt cx="3070287" cy="652230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787FAF2-1869-FF32-D351-FA4A8A8DD9FA}"/>
                  </a:ext>
                </a:extLst>
              </p:cNvPr>
              <p:cNvSpPr txBox="1"/>
              <p:nvPr/>
            </p:nvSpPr>
            <p:spPr>
              <a:xfrm>
                <a:off x="1011575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개요</a:t>
                </a:r>
              </a:p>
            </p:txBody>
          </p: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5C53ECB6-AA07-F9DF-4B95-F9D0721E69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4679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229F6FCC-2A64-32A9-A1F9-23965C8CBFAB}"/>
                </a:ext>
              </a:extLst>
            </p:cNvPr>
            <p:cNvGrpSpPr/>
            <p:nvPr/>
          </p:nvGrpSpPr>
          <p:grpSpPr>
            <a:xfrm>
              <a:off x="5409763" y="757470"/>
              <a:ext cx="3070287" cy="652230"/>
              <a:chOff x="7608857" y="757470"/>
              <a:chExt cx="3070287" cy="652230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2584994-55F1-D180-7904-5E543E8CB4EF}"/>
                  </a:ext>
                </a:extLst>
              </p:cNvPr>
              <p:cNvSpPr txBox="1"/>
              <p:nvPr/>
            </p:nvSpPr>
            <p:spPr>
              <a:xfrm>
                <a:off x="7608857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연구 배경</a:t>
                </a:r>
              </a:p>
            </p:txBody>
          </p:sp>
          <p:cxnSp>
            <p:nvCxnSpPr>
              <p:cNvPr id="54" name="직선 연결선 53">
                <a:extLst>
                  <a:ext uri="{FF2B5EF4-FFF2-40B4-BE49-F238E27FC236}">
                    <a16:creationId xmlns:a16="http://schemas.microsoft.com/office/drawing/2014/main" id="{68922B57-CABB-88DD-C8B4-6169005F60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64000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2539EC4-C427-318E-49D0-5AAAAC12D584}"/>
                </a:ext>
              </a:extLst>
            </p:cNvPr>
            <p:cNvGrpSpPr/>
            <p:nvPr/>
          </p:nvGrpSpPr>
          <p:grpSpPr>
            <a:xfrm>
              <a:off x="14206138" y="757470"/>
              <a:ext cx="3070287" cy="652230"/>
              <a:chOff x="14206138" y="757470"/>
              <a:chExt cx="3070287" cy="65223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F7B9C2E-E5A2-5313-BDE1-0DFC8EABB8E5}"/>
                  </a:ext>
                </a:extLst>
              </p:cNvPr>
              <p:cNvSpPr txBox="1"/>
              <p:nvPr/>
            </p:nvSpPr>
            <p:spPr>
              <a:xfrm>
                <a:off x="1420613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bg1">
                        <a:lumMod val="7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진행 현황</a:t>
                </a:r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6FDEBA6-6ED3-E4EC-DB49-05F342DBE3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33321" y="1409700"/>
                <a:ext cx="216000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B0D1969-0713-86A9-19BF-0F337827B79E}"/>
                </a:ext>
              </a:extLst>
            </p:cNvPr>
            <p:cNvGrpSpPr/>
            <p:nvPr/>
          </p:nvGrpSpPr>
          <p:grpSpPr>
            <a:xfrm>
              <a:off x="9807951" y="757470"/>
              <a:ext cx="3070287" cy="652230"/>
              <a:chOff x="9649788" y="757470"/>
              <a:chExt cx="3070287" cy="65223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AB10EE-810B-5470-5A4F-5B91C53D94EA}"/>
                  </a:ext>
                </a:extLst>
              </p:cNvPr>
              <p:cNvSpPr txBox="1"/>
              <p:nvPr/>
            </p:nvSpPr>
            <p:spPr>
              <a:xfrm>
                <a:off x="9649788" y="757470"/>
                <a:ext cx="3070287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rPr>
                  <a:t>본문 내용</a:t>
                </a:r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EDC1DB2D-C784-1328-6718-64435FFD21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4931" y="1409700"/>
                <a:ext cx="2160000" cy="0"/>
              </a:xfrm>
              <a:prstGeom prst="line">
                <a:avLst/>
              </a:prstGeom>
              <a:ln w="381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F74E51-0E9C-0D56-DEA6-764FD31DE958}"/>
              </a:ext>
            </a:extLst>
          </p:cNvPr>
          <p:cNvSpPr txBox="1"/>
          <p:nvPr/>
        </p:nvSpPr>
        <p:spPr>
          <a:xfrm>
            <a:off x="1431237" y="2232874"/>
            <a:ext cx="6858282" cy="6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latin typeface="Microsoft 고딕Neo" panose="020B0500000101010101" pitchFamily="50" charset="-127"/>
                <a:ea typeface="Microsoft 고딕Neo" panose="020B0500000101010101" pitchFamily="50" charset="-127"/>
                <a:cs typeface="Microsoft 고딕Neo" panose="020B0500000101010101" pitchFamily="50" charset="-127"/>
              </a:rPr>
              <a:t>┃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구현 결과 </a:t>
            </a:r>
            <a:r>
              <a:rPr lang="en-US" altLang="ko-KR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/ 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시뮬레이션 결과 </a:t>
            </a:r>
            <a:r>
              <a:rPr lang="en-US" altLang="ko-KR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(</a:t>
            </a:r>
            <a:r>
              <a:rPr lang="ko-KR" altLang="en-US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요약</a:t>
            </a:r>
            <a:r>
              <a:rPr lang="en-US" altLang="ko-KR" sz="2800" b="1" dirty="0">
                <a:solidFill>
                  <a:srgbClr val="08182B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)</a:t>
            </a:r>
          </a:p>
        </p:txBody>
      </p:sp>
      <p:sp>
        <p:nvSpPr>
          <p:cNvPr id="125" name="액자 124">
            <a:extLst>
              <a:ext uri="{FF2B5EF4-FFF2-40B4-BE49-F238E27FC236}">
                <a16:creationId xmlns:a16="http://schemas.microsoft.com/office/drawing/2014/main" id="{CF597733-692B-9E7D-017D-676052E7B4D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frame">
            <a:avLst>
              <a:gd name="adj1" fmla="val 3354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87C0B6"/>
              </a:solidFill>
            </a:endParaRPr>
          </a:p>
        </p:txBody>
      </p: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7B36B737-E131-25B0-65FF-FCCAF93A6D05}"/>
              </a:ext>
            </a:extLst>
          </p:cNvPr>
          <p:cNvGrpSpPr/>
          <p:nvPr/>
        </p:nvGrpSpPr>
        <p:grpSpPr>
          <a:xfrm>
            <a:off x="1794679" y="3685161"/>
            <a:ext cx="15395626" cy="5826122"/>
            <a:chOff x="2439775" y="3685161"/>
            <a:chExt cx="15395626" cy="5826122"/>
          </a:xfrm>
        </p:grpSpPr>
        <p:sp>
          <p:nvSpPr>
            <p:cNvPr id="69" name="순서도: 연결자 68">
              <a:extLst>
                <a:ext uri="{FF2B5EF4-FFF2-40B4-BE49-F238E27FC236}">
                  <a16:creationId xmlns:a16="http://schemas.microsoft.com/office/drawing/2014/main" id="{6C237C2D-3738-8266-98B5-B6162E805965}"/>
                </a:ext>
              </a:extLst>
            </p:cNvPr>
            <p:cNvSpPr/>
            <p:nvPr/>
          </p:nvSpPr>
          <p:spPr>
            <a:xfrm>
              <a:off x="2439775" y="7928045"/>
              <a:ext cx="1966275" cy="1100343"/>
            </a:xfrm>
            <a:prstGeom prst="flowChartConnector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승강기</a:t>
              </a:r>
              <a:endPara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300" b="1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미 이용 시</a:t>
              </a:r>
              <a:endParaRPr kumimoji="0" lang="en-US" altLang="ko-KR" sz="2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</p:txBody>
        </p: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70B49418-9914-ED8A-9003-62772D216CDA}"/>
                </a:ext>
              </a:extLst>
            </p:cNvPr>
            <p:cNvCxnSpPr>
              <a:cxnSpLocks/>
            </p:cNvCxnSpPr>
            <p:nvPr/>
          </p:nvCxnSpPr>
          <p:spPr>
            <a:xfrm>
              <a:off x="9273094" y="5600700"/>
              <a:ext cx="3420000" cy="0"/>
            </a:xfrm>
            <a:prstGeom prst="straightConnector1">
              <a:avLst/>
            </a:prstGeom>
            <a:ln w="12700">
              <a:solidFill>
                <a:schemeClr val="accent1">
                  <a:shade val="95000"/>
                  <a:satMod val="10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순서도: 연결자 66">
              <a:extLst>
                <a:ext uri="{FF2B5EF4-FFF2-40B4-BE49-F238E27FC236}">
                  <a16:creationId xmlns:a16="http://schemas.microsoft.com/office/drawing/2014/main" id="{99900AF5-8A71-12AC-C305-79D6F793FA0A}"/>
                </a:ext>
              </a:extLst>
            </p:cNvPr>
            <p:cNvSpPr/>
            <p:nvPr/>
          </p:nvSpPr>
          <p:spPr>
            <a:xfrm>
              <a:off x="6923680" y="4088481"/>
              <a:ext cx="488636" cy="381058"/>
            </a:xfrm>
            <a:prstGeom prst="flowChartConnector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1600" b="1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Microsoft 고딕Neo" panose="020B0500000101010101" pitchFamily="50" charset="-127"/>
                </a:rPr>
                <a:t>1</a:t>
              </a:r>
            </a:p>
          </p:txBody>
        </p:sp>
        <p:sp>
          <p:nvSpPr>
            <p:cNvPr id="38" name="순서도: 연결자 37">
              <a:extLst>
                <a:ext uri="{FF2B5EF4-FFF2-40B4-BE49-F238E27FC236}">
                  <a16:creationId xmlns:a16="http://schemas.microsoft.com/office/drawing/2014/main" id="{6696DC0F-9A27-89B1-2C15-68A953FAC73D}"/>
                </a:ext>
              </a:extLst>
            </p:cNvPr>
            <p:cNvSpPr/>
            <p:nvPr/>
          </p:nvSpPr>
          <p:spPr>
            <a:xfrm>
              <a:off x="2439775" y="4128268"/>
              <a:ext cx="1966275" cy="1100343"/>
            </a:xfrm>
            <a:prstGeom prst="flowChartConnector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3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승강기</a:t>
              </a:r>
              <a:endParaRPr kumimoji="0" lang="en-US" altLang="ko-KR" sz="23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300" b="1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이용 시</a:t>
              </a:r>
              <a:endParaRPr kumimoji="0" lang="en-US" altLang="ko-KR" sz="23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</p:txBody>
        </p: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8C151B21-F80A-C945-4862-366FDDF09EBD}"/>
                </a:ext>
              </a:extLst>
            </p:cNvPr>
            <p:cNvCxnSpPr>
              <a:cxnSpLocks/>
            </p:cNvCxnSpPr>
            <p:nvPr/>
          </p:nvCxnSpPr>
          <p:spPr>
            <a:xfrm>
              <a:off x="5803975" y="7326086"/>
              <a:ext cx="938774" cy="311762"/>
            </a:xfrm>
            <a:prstGeom prst="straightConnector1">
              <a:avLst/>
            </a:prstGeom>
            <a:ln w="12700">
              <a:solidFill>
                <a:schemeClr val="accent1">
                  <a:shade val="95000"/>
                  <a:satMod val="10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4F3EEA1-B533-D7A2-9A61-54A237B32E26}"/>
                </a:ext>
              </a:extLst>
            </p:cNvPr>
            <p:cNvSpPr txBox="1"/>
            <p:nvPr/>
          </p:nvSpPr>
          <p:spPr>
            <a:xfrm>
              <a:off x="4760538" y="5746864"/>
              <a:ext cx="3416753" cy="1213425"/>
            </a:xfrm>
            <a:prstGeom prst="rect">
              <a:avLst/>
            </a:prstGeom>
          </p:spPr>
          <p:txBody>
            <a:bodyPr wrap="square"/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택배기사</a:t>
              </a:r>
            </a:p>
            <a:p>
              <a:pPr marL="342900" indent="-342900">
                <a:lnSpc>
                  <a:spcPct val="150000"/>
                </a:lnSpc>
                <a:buAutoNum type="arabicParenR"/>
                <a:defRPr/>
              </a:pPr>
              <a:r>
                <a:rPr lang="ko-KR" altLang="en-US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Microsoft 고딕Neo" panose="020B0500000101010101" pitchFamily="50" charset="-127"/>
                </a:rPr>
                <a:t>로봇에 배송 물품 하차</a:t>
              </a:r>
              <a:endPara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Microsoft 고딕Neo" panose="020B0500000101010101" pitchFamily="50" charset="-127"/>
              </a:endParaRPr>
            </a:p>
            <a:p>
              <a:pPr marL="342900" indent="-342900">
                <a:lnSpc>
                  <a:spcPct val="150000"/>
                </a:lnSpc>
                <a:buAutoNum type="arabicParenR"/>
                <a:defRPr/>
              </a:pPr>
              <a:r>
                <a:rPr lang="ko-KR" altLang="en-US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Microsoft 고딕Neo" panose="020B0500000101010101" pitchFamily="50" charset="-127"/>
                </a:rPr>
                <a:t>스크린에 배송 장소 입력</a:t>
              </a:r>
            </a:p>
          </p:txBody>
        </p:sp>
        <p:pic>
          <p:nvPicPr>
            <p:cNvPr id="73" name="그림 72">
              <a:extLst>
                <a:ext uri="{FF2B5EF4-FFF2-40B4-BE49-F238E27FC236}">
                  <a16:creationId xmlns:a16="http://schemas.microsoft.com/office/drawing/2014/main" id="{5DEB1415-AFFD-3D02-D634-E834BBD9D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032" y="5988540"/>
              <a:ext cx="965466" cy="730074"/>
            </a:xfrm>
            <a:prstGeom prst="rect">
              <a:avLst/>
            </a:prstGeom>
          </p:spPr>
        </p:pic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D3360E1F-A116-6CC2-3243-A4DE2F9E12A1}"/>
                </a:ext>
              </a:extLst>
            </p:cNvPr>
            <p:cNvGrpSpPr/>
            <p:nvPr/>
          </p:nvGrpSpPr>
          <p:grpSpPr>
            <a:xfrm>
              <a:off x="7410995" y="3685161"/>
              <a:ext cx="1733005" cy="1986558"/>
              <a:chOff x="9044169" y="4686300"/>
              <a:chExt cx="1733005" cy="1986558"/>
            </a:xfrm>
          </p:grpSpPr>
          <p:pic>
            <p:nvPicPr>
              <p:cNvPr id="87" name="그래픽 86" descr="여자 아이가 있는 가족 단색으로 채워진">
                <a:extLst>
                  <a:ext uri="{FF2B5EF4-FFF2-40B4-BE49-F238E27FC236}">
                    <a16:creationId xmlns:a16="http://schemas.microsoft.com/office/drawing/2014/main" id="{7B1031CD-B421-6307-F7B5-7AC9CA0F67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69418" y="5439177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89" name="그래픽 88" descr="플립 달력 윤곽선">
                <a:extLst>
                  <a:ext uri="{FF2B5EF4-FFF2-40B4-BE49-F238E27FC236}">
                    <a16:creationId xmlns:a16="http://schemas.microsoft.com/office/drawing/2014/main" id="{6CE3476E-DA50-92D3-FCD9-BF7BA44D2C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044169" y="4686300"/>
                <a:ext cx="1733005" cy="1986558"/>
              </a:xfrm>
              <a:prstGeom prst="rect">
                <a:avLst/>
              </a:prstGeom>
            </p:spPr>
          </p:pic>
        </p:grpSp>
        <p:cxnSp>
          <p:nvCxnSpPr>
            <p:cNvPr id="96" name="직선 화살표 연결선 95">
              <a:extLst>
                <a:ext uri="{FF2B5EF4-FFF2-40B4-BE49-F238E27FC236}">
                  <a16:creationId xmlns:a16="http://schemas.microsoft.com/office/drawing/2014/main" id="{39EB624B-5B2C-27FF-3871-156C328BD8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3975" y="5127415"/>
              <a:ext cx="938774" cy="311762"/>
            </a:xfrm>
            <a:prstGeom prst="straightConnector1">
              <a:avLst/>
            </a:prstGeom>
            <a:ln w="12700">
              <a:solidFill>
                <a:schemeClr val="accent1">
                  <a:shade val="95000"/>
                  <a:satMod val="10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순서도: 연결자 100">
              <a:extLst>
                <a:ext uri="{FF2B5EF4-FFF2-40B4-BE49-F238E27FC236}">
                  <a16:creationId xmlns:a16="http://schemas.microsoft.com/office/drawing/2014/main" id="{A697A1E3-B0F9-C8AC-E338-292E0FEE041B}"/>
                </a:ext>
              </a:extLst>
            </p:cNvPr>
            <p:cNvSpPr/>
            <p:nvPr/>
          </p:nvSpPr>
          <p:spPr>
            <a:xfrm>
              <a:off x="6923680" y="7928045"/>
              <a:ext cx="488636" cy="381058"/>
            </a:xfrm>
            <a:prstGeom prst="flowChartConnector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1600" b="1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Microsoft 고딕Neo" panose="020B0500000101010101" pitchFamily="50" charset="-127"/>
                </a:rPr>
                <a:t>1</a:t>
              </a:r>
            </a:p>
          </p:txBody>
        </p:sp>
        <p:pic>
          <p:nvPicPr>
            <p:cNvPr id="104" name="그래픽 103" descr="플립 달력 윤곽선">
              <a:extLst>
                <a:ext uri="{FF2B5EF4-FFF2-40B4-BE49-F238E27FC236}">
                  <a16:creationId xmlns:a16="http://schemas.microsoft.com/office/drawing/2014/main" id="{7E64A25D-7E7F-4B18-13D6-CD1424A62C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410995" y="7524725"/>
              <a:ext cx="1733005" cy="1986558"/>
            </a:xfrm>
            <a:prstGeom prst="rect">
              <a:avLst/>
            </a:prstGeom>
          </p:spPr>
        </p:pic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27F68BC-72F7-E6E3-5D29-2521ABE75D2B}"/>
                </a:ext>
              </a:extLst>
            </p:cNvPr>
            <p:cNvSpPr txBox="1"/>
            <p:nvPr/>
          </p:nvSpPr>
          <p:spPr>
            <a:xfrm>
              <a:off x="9244065" y="4091470"/>
              <a:ext cx="3416753" cy="1213425"/>
            </a:xfrm>
            <a:prstGeom prst="rect">
              <a:avLst/>
            </a:prstGeom>
          </p:spPr>
          <p:txBody>
            <a:bodyPr wrap="square"/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승강기</a:t>
              </a:r>
              <a:endParaRPr lang="en-US" altLang="ko-KR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  <a:p>
              <a:pPr marL="342900" indent="-342900">
                <a:lnSpc>
                  <a:spcPct val="150000"/>
                </a:lnSpc>
                <a:buAutoNum type="arabicParenR"/>
                <a:defRPr/>
              </a:pP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실시간 동작 감지</a:t>
              </a:r>
              <a:endPara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고딕Neo" panose="020B0500000101010101" pitchFamily="50" charset="-127"/>
              </a:endParaRPr>
            </a:p>
            <a:p>
              <a:pPr marL="342900" indent="-342900">
                <a:lnSpc>
                  <a:spcPct val="150000"/>
                </a:lnSpc>
                <a:buAutoNum type="arabicParenR"/>
                <a:defRPr/>
              </a:pP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임베디드 시스템 정보 전송</a:t>
              </a:r>
            </a:p>
          </p:txBody>
        </p:sp>
        <p:cxnSp>
          <p:nvCxnSpPr>
            <p:cNvPr id="107" name="직선 화살표 연결선 106">
              <a:extLst>
                <a:ext uri="{FF2B5EF4-FFF2-40B4-BE49-F238E27FC236}">
                  <a16:creationId xmlns:a16="http://schemas.microsoft.com/office/drawing/2014/main" id="{DE5038E0-CB23-686E-DEB8-65B38B1D578E}"/>
                </a:ext>
              </a:extLst>
            </p:cNvPr>
            <p:cNvCxnSpPr>
              <a:cxnSpLocks/>
            </p:cNvCxnSpPr>
            <p:nvPr/>
          </p:nvCxnSpPr>
          <p:spPr>
            <a:xfrm>
              <a:off x="9273094" y="9437275"/>
              <a:ext cx="3420000" cy="0"/>
            </a:xfrm>
            <a:prstGeom prst="straightConnector1">
              <a:avLst/>
            </a:prstGeom>
            <a:ln w="12700">
              <a:solidFill>
                <a:schemeClr val="accent1">
                  <a:shade val="95000"/>
                  <a:satMod val="10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80EA1C9C-67EC-F63B-9BC9-1D00620E1149}"/>
                </a:ext>
              </a:extLst>
            </p:cNvPr>
            <p:cNvSpPr txBox="1"/>
            <p:nvPr/>
          </p:nvSpPr>
          <p:spPr>
            <a:xfrm>
              <a:off x="9244065" y="7928045"/>
              <a:ext cx="3416753" cy="1213425"/>
            </a:xfrm>
            <a:prstGeom prst="rect">
              <a:avLst/>
            </a:prstGeom>
          </p:spPr>
          <p:txBody>
            <a:bodyPr wrap="square"/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승강기</a:t>
              </a:r>
              <a:endParaRPr lang="en-US" altLang="ko-KR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  <a:p>
              <a:pPr marL="342900" indent="-342900">
                <a:lnSpc>
                  <a:spcPct val="150000"/>
                </a:lnSpc>
                <a:buAutoNum type="arabicParenR"/>
                <a:defRPr/>
              </a:pP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실시간 미 동작 감지</a:t>
              </a:r>
              <a:endPara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고딕Neo" panose="020B0500000101010101" pitchFamily="50" charset="-127"/>
              </a:endParaRPr>
            </a:p>
            <a:p>
              <a:pPr marL="342900" indent="-342900">
                <a:lnSpc>
                  <a:spcPct val="150000"/>
                </a:lnSpc>
                <a:buAutoNum type="arabicParenR"/>
                <a:defRPr/>
              </a:pP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임베디드 시스템 정보 전송</a:t>
              </a:r>
            </a:p>
          </p:txBody>
        </p:sp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20994758-A369-854A-0A11-AD9855F8580E}"/>
                </a:ext>
              </a:extLst>
            </p:cNvPr>
            <p:cNvGrpSpPr/>
            <p:nvPr/>
          </p:nvGrpSpPr>
          <p:grpSpPr>
            <a:xfrm>
              <a:off x="12493339" y="4088481"/>
              <a:ext cx="1551347" cy="1414091"/>
              <a:chOff x="12344400" y="4088481"/>
              <a:chExt cx="1551347" cy="1414091"/>
            </a:xfrm>
          </p:grpSpPr>
          <p:grpSp>
            <p:nvGrpSpPr>
              <p:cNvPr id="113" name="그룹 112">
                <a:extLst>
                  <a:ext uri="{FF2B5EF4-FFF2-40B4-BE49-F238E27FC236}">
                    <a16:creationId xmlns:a16="http://schemas.microsoft.com/office/drawing/2014/main" id="{6F5EFECD-BB6E-9877-C14B-16D3DAA7F33D}"/>
                  </a:ext>
                </a:extLst>
              </p:cNvPr>
              <p:cNvGrpSpPr/>
              <p:nvPr/>
            </p:nvGrpSpPr>
            <p:grpSpPr>
              <a:xfrm>
                <a:off x="12831347" y="4128268"/>
                <a:ext cx="1064400" cy="1374304"/>
                <a:chOff x="13598938" y="3914873"/>
                <a:chExt cx="1064400" cy="1374304"/>
              </a:xfrm>
            </p:grpSpPr>
            <p:pic>
              <p:nvPicPr>
                <p:cNvPr id="110" name="그래픽 109" descr="VAN 단색으로 채워진">
                  <a:extLst>
                    <a:ext uri="{FF2B5EF4-FFF2-40B4-BE49-F238E27FC236}">
                      <a16:creationId xmlns:a16="http://schemas.microsoft.com/office/drawing/2014/main" id="{63E51C21-0C54-D6B4-82E9-E37839A0BA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98938" y="4374777"/>
                  <a:ext cx="914400" cy="914400"/>
                </a:xfrm>
                <a:prstGeom prst="rect">
                  <a:avLst/>
                </a:prstGeom>
              </p:spPr>
            </p:pic>
            <p:pic>
              <p:nvPicPr>
                <p:cNvPr id="112" name="그래픽 111" descr="로봇 손 단색으로 채워진">
                  <a:extLst>
                    <a:ext uri="{FF2B5EF4-FFF2-40B4-BE49-F238E27FC236}">
                      <a16:creationId xmlns:a16="http://schemas.microsoft.com/office/drawing/2014/main" id="{CA14C00E-3942-8BFE-C373-B516297F60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748938" y="3914873"/>
                  <a:ext cx="914400" cy="914400"/>
                </a:xfrm>
                <a:prstGeom prst="rect">
                  <a:avLst/>
                </a:prstGeom>
              </p:spPr>
            </p:pic>
          </p:grpSp>
          <p:sp>
            <p:nvSpPr>
              <p:cNvPr id="114" name="순서도: 연결자 113">
                <a:extLst>
                  <a:ext uri="{FF2B5EF4-FFF2-40B4-BE49-F238E27FC236}">
                    <a16:creationId xmlns:a16="http://schemas.microsoft.com/office/drawing/2014/main" id="{DD92E39F-BEB8-7641-CB0A-948653F6F22F}"/>
                  </a:ext>
                </a:extLst>
              </p:cNvPr>
              <p:cNvSpPr/>
              <p:nvPr/>
            </p:nvSpPr>
            <p:spPr>
              <a:xfrm>
                <a:off x="12344400" y="4088481"/>
                <a:ext cx="488636" cy="381058"/>
              </a:xfrm>
              <a:prstGeom prst="flowChartConnector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altLang="ko-KR" sz="1600" b="1" dirty="0"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Microsoft 고딕Neo" panose="020B0500000101010101" pitchFamily="50" charset="-127"/>
                  </a:rPr>
                  <a:t>2</a:t>
                </a:r>
              </a:p>
            </p:txBody>
          </p:sp>
        </p:grpSp>
        <p:grpSp>
          <p:nvGrpSpPr>
            <p:cNvPr id="116" name="그룹 115">
              <a:extLst>
                <a:ext uri="{FF2B5EF4-FFF2-40B4-BE49-F238E27FC236}">
                  <a16:creationId xmlns:a16="http://schemas.microsoft.com/office/drawing/2014/main" id="{F4363596-272B-EB96-4003-00E0B324253E}"/>
                </a:ext>
              </a:extLst>
            </p:cNvPr>
            <p:cNvGrpSpPr/>
            <p:nvPr/>
          </p:nvGrpSpPr>
          <p:grpSpPr>
            <a:xfrm>
              <a:off x="12493339" y="7928045"/>
              <a:ext cx="1551347" cy="1414091"/>
              <a:chOff x="12344400" y="4088481"/>
              <a:chExt cx="1551347" cy="1414091"/>
            </a:xfrm>
          </p:grpSpPr>
          <p:grpSp>
            <p:nvGrpSpPr>
              <p:cNvPr id="117" name="그룹 116">
                <a:extLst>
                  <a:ext uri="{FF2B5EF4-FFF2-40B4-BE49-F238E27FC236}">
                    <a16:creationId xmlns:a16="http://schemas.microsoft.com/office/drawing/2014/main" id="{21E1F671-06C1-AE2E-7F47-6C74F7C00D65}"/>
                  </a:ext>
                </a:extLst>
              </p:cNvPr>
              <p:cNvGrpSpPr/>
              <p:nvPr/>
            </p:nvGrpSpPr>
            <p:grpSpPr>
              <a:xfrm>
                <a:off x="12831347" y="4128268"/>
                <a:ext cx="1064400" cy="1374304"/>
                <a:chOff x="13598938" y="3914873"/>
                <a:chExt cx="1064400" cy="1374304"/>
              </a:xfrm>
            </p:grpSpPr>
            <p:pic>
              <p:nvPicPr>
                <p:cNvPr id="119" name="그래픽 118" descr="VAN 단색으로 채워진">
                  <a:extLst>
                    <a:ext uri="{FF2B5EF4-FFF2-40B4-BE49-F238E27FC236}">
                      <a16:creationId xmlns:a16="http://schemas.microsoft.com/office/drawing/2014/main" id="{8F2F0AE3-E57D-3D74-2C8B-ED9F6E4922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98938" y="4374777"/>
                  <a:ext cx="914400" cy="914400"/>
                </a:xfrm>
                <a:prstGeom prst="rect">
                  <a:avLst/>
                </a:prstGeom>
              </p:spPr>
            </p:pic>
            <p:pic>
              <p:nvPicPr>
                <p:cNvPr id="120" name="그래픽 119" descr="로봇 손 단색으로 채워진">
                  <a:extLst>
                    <a:ext uri="{FF2B5EF4-FFF2-40B4-BE49-F238E27FC236}">
                      <a16:creationId xmlns:a16="http://schemas.microsoft.com/office/drawing/2014/main" id="{DB23F965-4B09-6FBC-E1BB-C6C3185FF1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11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748938" y="3914873"/>
                  <a:ext cx="914400" cy="914400"/>
                </a:xfrm>
                <a:prstGeom prst="rect">
                  <a:avLst/>
                </a:prstGeom>
              </p:spPr>
            </p:pic>
          </p:grpSp>
          <p:sp>
            <p:nvSpPr>
              <p:cNvPr id="118" name="순서도: 연결자 117">
                <a:extLst>
                  <a:ext uri="{FF2B5EF4-FFF2-40B4-BE49-F238E27FC236}">
                    <a16:creationId xmlns:a16="http://schemas.microsoft.com/office/drawing/2014/main" id="{7C9F4E2F-D5CD-1101-9ABD-5F2CB2B185FD}"/>
                  </a:ext>
                </a:extLst>
              </p:cNvPr>
              <p:cNvSpPr/>
              <p:nvPr/>
            </p:nvSpPr>
            <p:spPr>
              <a:xfrm>
                <a:off x="12344400" y="4088481"/>
                <a:ext cx="488636" cy="381058"/>
              </a:xfrm>
              <a:prstGeom prst="flowChartConnector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altLang="ko-KR" sz="1600" b="1" dirty="0">
                    <a:latin typeface="에스코어 드림 3 Light" panose="020B0303030302020204" pitchFamily="34" charset="-127"/>
                    <a:ea typeface="에스코어 드림 3 Light" panose="020B0303030302020204" pitchFamily="34" charset="-127"/>
                    <a:cs typeface="Microsoft 고딕Neo" panose="020B0500000101010101" pitchFamily="50" charset="-127"/>
                  </a:rPr>
                  <a:t>2</a:t>
                </a:r>
              </a:p>
            </p:txBody>
          </p:sp>
        </p:grp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210A452B-405A-ADE9-B9D0-29DB84528BCE}"/>
                </a:ext>
              </a:extLst>
            </p:cNvPr>
            <p:cNvSpPr txBox="1"/>
            <p:nvPr/>
          </p:nvSpPr>
          <p:spPr>
            <a:xfrm>
              <a:off x="14418648" y="4091470"/>
              <a:ext cx="3416753" cy="1213425"/>
            </a:xfrm>
            <a:prstGeom prst="rect">
              <a:avLst/>
            </a:prstGeom>
          </p:spPr>
          <p:txBody>
            <a:bodyPr wrap="square"/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택배 로봇</a:t>
              </a:r>
              <a:endParaRPr lang="en-US" altLang="ko-KR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  <a:p>
              <a:pPr marL="342900" indent="-342900">
                <a:lnSpc>
                  <a:spcPct val="150000"/>
                </a:lnSpc>
                <a:buAutoNum type="arabicParenR"/>
                <a:defRPr/>
              </a:pP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안전지역 이동</a:t>
              </a:r>
              <a:endPara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고딕Neo" panose="020B0500000101010101" pitchFamily="50" charset="-127"/>
              </a:endParaRPr>
            </a:p>
            <a:p>
              <a:pPr marL="342900" indent="-342900">
                <a:lnSpc>
                  <a:spcPct val="150000"/>
                </a:lnSpc>
                <a:buAutoNum type="arabicParenR"/>
                <a:defRPr/>
              </a:pP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구동 중지</a:t>
              </a:r>
            </a:p>
          </p:txBody>
        </p:sp>
        <p:cxnSp>
          <p:nvCxnSpPr>
            <p:cNvPr id="126" name="직선 화살표 연결선 125">
              <a:extLst>
                <a:ext uri="{FF2B5EF4-FFF2-40B4-BE49-F238E27FC236}">
                  <a16:creationId xmlns:a16="http://schemas.microsoft.com/office/drawing/2014/main" id="{3CCC611E-A875-831C-F4DC-3E69F66FA18F}"/>
                </a:ext>
              </a:extLst>
            </p:cNvPr>
            <p:cNvCxnSpPr>
              <a:cxnSpLocks/>
            </p:cNvCxnSpPr>
            <p:nvPr/>
          </p:nvCxnSpPr>
          <p:spPr>
            <a:xfrm>
              <a:off x="14415576" y="5600700"/>
              <a:ext cx="2880000" cy="0"/>
            </a:xfrm>
            <a:prstGeom prst="straightConnector1">
              <a:avLst/>
            </a:prstGeom>
            <a:ln w="12700">
              <a:solidFill>
                <a:schemeClr val="accent1">
                  <a:shade val="95000"/>
                  <a:satMod val="10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직선 화살표 연결선 126">
              <a:extLst>
                <a:ext uri="{FF2B5EF4-FFF2-40B4-BE49-F238E27FC236}">
                  <a16:creationId xmlns:a16="http://schemas.microsoft.com/office/drawing/2014/main" id="{A57B775E-6DCE-867E-036A-F5E7CB47AC56}"/>
                </a:ext>
              </a:extLst>
            </p:cNvPr>
            <p:cNvCxnSpPr>
              <a:cxnSpLocks/>
            </p:cNvCxnSpPr>
            <p:nvPr/>
          </p:nvCxnSpPr>
          <p:spPr>
            <a:xfrm>
              <a:off x="14415576" y="9437275"/>
              <a:ext cx="2880000" cy="0"/>
            </a:xfrm>
            <a:prstGeom prst="straightConnector1">
              <a:avLst/>
            </a:prstGeom>
            <a:ln w="12700">
              <a:solidFill>
                <a:schemeClr val="accent1">
                  <a:shade val="95000"/>
                  <a:satMod val="10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268BE37-C13A-3449-2796-18555EC6684B}"/>
                </a:ext>
              </a:extLst>
            </p:cNvPr>
            <p:cNvSpPr txBox="1"/>
            <p:nvPr/>
          </p:nvSpPr>
          <p:spPr>
            <a:xfrm>
              <a:off x="14415576" y="7928045"/>
              <a:ext cx="3416753" cy="1213425"/>
            </a:xfrm>
            <a:prstGeom prst="rect">
              <a:avLst/>
            </a:prstGeom>
          </p:spPr>
          <p:txBody>
            <a:bodyPr wrap="square"/>
            <a:lstStyle/>
            <a:p>
              <a:pPr>
                <a:lnSpc>
                  <a:spcPct val="150000"/>
                </a:lnSpc>
                <a:defRPr/>
              </a:pPr>
              <a:r>
                <a:rPr lang="ko-KR" altLang="en-US" b="1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  <a:cs typeface="Microsoft 고딕Neo" panose="020B0500000101010101" pitchFamily="50" charset="-127"/>
                </a:rPr>
                <a:t>택배 로봇</a:t>
              </a:r>
              <a:endParaRPr lang="en-US" altLang="ko-KR" b="1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고딕Neo" panose="020B0500000101010101" pitchFamily="50" charset="-127"/>
              </a:endParaRPr>
            </a:p>
            <a:p>
              <a:pPr marL="342900" indent="-342900">
                <a:lnSpc>
                  <a:spcPct val="150000"/>
                </a:lnSpc>
                <a:buAutoNum type="arabicParenR"/>
                <a:defRPr/>
              </a:pPr>
              <a:r>
                <a:rPr lang="ko-KR" altLang="en-US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고딕Neo" panose="020B0500000101010101" pitchFamily="50" charset="-127"/>
                </a:rPr>
                <a:t>입력 정보에 따라 동작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6989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947</TotalTime>
  <Words>791</Words>
  <Application>Microsoft Office PowerPoint</Application>
  <PresentationFormat>사용자 지정</PresentationFormat>
  <Paragraphs>194</Paragraphs>
  <Slides>13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4" baseType="lpstr">
      <vt:lpstr>Microsoft 고딕Neo</vt:lpstr>
      <vt:lpstr>맑은 고딕</vt:lpstr>
      <vt:lpstr>에스코어 드림 2 ExtraLight</vt:lpstr>
      <vt:lpstr>에스코어 드림 3 Light</vt:lpstr>
      <vt:lpstr>에스코어 드림 4 Regular</vt:lpstr>
      <vt:lpstr>에스코어 드림 5 Medium</vt:lpstr>
      <vt:lpstr>에스코어 드림 6 Bold</vt:lpstr>
      <vt:lpstr>에스코어 드림 8 Heavy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황승현</cp:lastModifiedBy>
  <cp:revision>105</cp:revision>
  <dcterms:created xsi:type="dcterms:W3CDTF">2023-04-11T20:24:15Z</dcterms:created>
  <dcterms:modified xsi:type="dcterms:W3CDTF">2023-05-09T12:19:09Z</dcterms:modified>
</cp:coreProperties>
</file>